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ink/ink1.xml" ContentType="application/inkml+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709" r:id="rId6"/>
    <p:sldMasterId id="2147483715" r:id="rId7"/>
  </p:sldMasterIdLst>
  <p:notesMasterIdLst>
    <p:notesMasterId r:id="rId21"/>
  </p:notesMasterIdLst>
  <p:sldIdLst>
    <p:sldId id="1291" r:id="rId8"/>
    <p:sldId id="1467" r:id="rId9"/>
    <p:sldId id="1296" r:id="rId10"/>
    <p:sldId id="760" r:id="rId11"/>
    <p:sldId id="1488" r:id="rId12"/>
    <p:sldId id="884" r:id="rId13"/>
    <p:sldId id="1484" r:id="rId14"/>
    <p:sldId id="1473" r:id="rId15"/>
    <p:sldId id="1485" r:id="rId16"/>
    <p:sldId id="1480" r:id="rId17"/>
    <p:sldId id="1469" r:id="rId18"/>
    <p:sldId id="1470" r:id="rId19"/>
    <p:sldId id="1481" r:id="rId20"/>
  </p:sldIdLst>
  <p:sldSz cx="12192000" cy="6858000"/>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A41C04-9979-7060-B353-FD074571D262}" name="Christos Louvaris" initials="CL" userId="S::Louvaris@insuranceeurope.eu::b74af344-caf8-4417-9de5-81c728a49d8a" providerId="AD"/>
  <p188:author id="{63C97321-9A3A-2384-FF4E-9596B97D2891}" name="Laetitia Molina" initials="LM" userId="S::molina@insuranceeurope.eu::04f77cc7-3872-4fa3-9bb1-9700db429973" providerId="AD"/>
  <p188:author id="{B8288654-B534-AA39-9CBE-A84E6B28BC35}" name="Christos Louvaris" initials="CL" userId="S::louvaris@insuranceeurope.eu::b74af344-caf8-4417-9de5-81c728a49d8a" providerId="AD"/>
  <p188:author id="{B31E0E56-BD6D-02DD-0AC2-DE1B5F03F190}" name="Diane Lebreton" initials="DL" userId="Diane Lebreton" providerId="None"/>
  <p188:author id="{194CA975-2C35-AC30-FAF1-F4E014B2A5DC}" name="Francesca Bertolo" initials="FB" userId="S::bertolo@insuranceeurope.eu::25dfb079-f475-4477-9616-3943ba1c194c" providerId="AD"/>
  <p188:author id="{2FABF089-973B-4E65-8746-93C5F0BAF893}" name="Richard Mackillican" initials="RM" userId="S::mackillican@insuranceeurope.eu::bd344133-4fa7-4341-80db-be27282aa2c8" providerId="AD"/>
  <p188:author id="{53A13393-C797-56E6-D9E4-BB769C4862E3}" name="Emma Coles" initials="ECC" userId="Emma Coles" providerId="None"/>
  <p188:author id="{D2C14699-4FA0-B677-E809-FC2C46FE5567}" name="Francesca Bertolo" initials="FB" userId="Francesca Bertolo" providerId="None"/>
  <p188:author id="{772556A5-DC22-174A-283D-4306F04F3165}" name="Insurance Europe" initials="IE" userId="Insurance Europe" providerId="None"/>
  <p188:author id="{4CA709A6-DFFA-5E6A-10C4-82DFD1D2D722}" name="Maraya Mihaylova" initials="MM" userId="S::Mihaylova@insuranceeurope.eu::57b95f90-7c5f-42f9-a078-38bca146931f" providerId="AD"/>
  <p188:author id="{097773B7-7D6F-0649-D8F5-A146BBA40430}" name="William Vidonja" initials="" userId="S::vidonja@insuranceeurope.eu::9f402852-b062-4538-b218-c873bc7421c7" providerId="AD"/>
  <p188:author id="{B59149C0-8223-BC81-7E1F-77CDB51B5843}" name="Janina Clark" initials="JC" userId="S::clark@insuranceeurope.eu::4a00eb4c-9120-4025-bc51-44785d9af5cb" providerId="AD"/>
  <p188:author id="{5AFE56D4-1D42-9BB4-1C73-BAEA61E9B398}" name="Diane Lebreton" initials="DL" userId="S::lebreton@insuranceeurope.eu::b24d3f5c-972a-4d28-83c9-f5094e1a7f01" providerId="AD"/>
  <p188:author id="{C21E88E9-465A-0228-ABC4-47AD923B9850}" name="William Vidonja" initials="WV" userId="William Vidonja" providerId="None"/>
  <p188:author id="{4E137CFC-E10D-F6A8-8602-06AF4AEE6D56}" name="Insurance Europe " initials="IE" userId="Insurance Europe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57"/>
    <a:srgbClr val="F3E4D5"/>
    <a:srgbClr val="DCCAAE"/>
    <a:srgbClr val="000000"/>
    <a:srgbClr val="F0EAE4"/>
    <a:srgbClr val="FCF8F4"/>
    <a:srgbClr val="E2D4BC"/>
    <a:srgbClr val="034DA2"/>
    <a:srgbClr val="F9F6F1"/>
    <a:srgbClr val="E2D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3F9E7-3FD2-4412-92D5-0A088235DE9F}" v="1" dt="2024-11-26T16:41:45.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0" autoAdjust="0"/>
  </p:normalViewPr>
  <p:slideViewPr>
    <p:cSldViewPr snapToGrid="0">
      <p:cViewPr varScale="1">
        <p:scale>
          <a:sx n="66" d="100"/>
          <a:sy n="66" d="100"/>
        </p:scale>
        <p:origin x="5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4T12:40:24.048"/>
    </inkml:context>
    <inkml:brush xml:id="br0">
      <inkml:brushProperty name="width" value="0.025" units="cm"/>
      <inkml:brushProperty name="height" value="0.025" units="cm"/>
    </inkml:brush>
  </inkml:definitions>
  <inkml:trace contextRef="#ctx0" brushRef="#br0">1221 1724 24575,'-98'-46'0,"23"12"0,1-4 0,-78-52 0,131 75 0,0-1 0,1 0 0,1-2 0,0 0 0,2-2 0,0 0 0,1 0 0,1-2 0,1 0 0,1 0 0,-11-26 0,10 11 0,2-1 0,1-1 0,3 0 0,1 0 0,1 0 0,3-1 0,1 0 0,1 0 0,3 0 0,13-77 0,-3 56 0,3 1 0,2 1 0,3 0 0,3 1 0,2 1 0,42-69 0,-65 123 0,20-35 0,2 1 0,1 1 0,32-34 0,-48 60 0,1 0 0,0 1 0,1 0 0,0 1 0,1 1 0,12-7 0,-17 10 0,0 1 0,0 0 0,1 1 0,-1 0 0,1 0 0,-1 1 0,1 0 0,-1 0 0,1 0 0,0 1 0,13 2 0,-15-2 0,-1 1 0,0 1 0,0-1 0,0 1 0,0-1 0,0 2 0,0-1 0,0 0 0,-1 1 0,1 0 0,-1 0 0,0 0 0,0 1 0,5 4 0,-4-2 0,0 1 0,0 0 0,-1 0 0,0 0 0,0 0 0,0 1 0,-1 0 0,3 10 0,1 13 0,-1 0 0,-2 0 0,1 58 0,-4-67 0,-1 2 0,0 0 0,-1 0 0,-2 0 0,0 0 0,-2-1 0,0 0 0,-2 0 0,0 0 0,-2-1 0,0 0 0,-2 0 0,0-1 0,-1 0 0,-1-1 0,-1-1 0,-1 0 0,-1-1 0,0-1 0,-1 0 0,-22 16 0,14-14 0,1-1 0,-2-1 0,-30 14 0,42-24 0,-1 0 0,0-1 0,0-1 0,-1-1 0,1 0 0,-1-1 0,-26 2 0,40-4 0,-1-1 0,1 0 0,0 0 0,-1 0 0,1-1 0,0 1 0,0 0 0,-1-1 0,1 0 0,-4-1 0,6 2 0,-1 0 0,1-1 0,0 1 0,0 0 0,-1 0 0,1-1 0,0 1 0,0 0 0,0-1 0,-1 1 0,1 0 0,0-1 0,0 1 0,0 0 0,0-1 0,0 1 0,0 0 0,0-1 0,0 1 0,0 0 0,0-1 0,0 1 0,0 0 0,0-1 0,0 1 0,0-1 0,0 1 0,0 0 0,0-1 0,0 1 0,0 0 0,1 0 0,-1-1 0,0 1 0,0 0 0,0-1 0,1 1 0,-1-1 0,4-2 0,0-1 0,0 0 0,0 1 0,1 0 0,-1 0 0,1 0 0,0 1 0,6-4 0,15-5 0,1 1 0,0 1 0,0 2 0,1 0 0,0 2 0,0 1 0,1 1 0,-1 2 0,1 1 0,-1 1 0,29 4 0,-37-2 0,-1 2 0,0-1 0,0 2 0,0 1 0,-1 0 0,0 1 0,-1 1 0,1 1 0,-2 0 0,1 1 0,-2 1 0,1 1 0,-2 0 0,0 1 0,0 0 0,20 30 0,-21-25 0,-2-1 0,0 2 0,14 37 0,-21-48 0,-1 1 0,-1-1 0,1 1 0,-1 0 0,-1-1 0,0 1 0,0 0 0,-1 0 0,0 0 0,-4 18 0,3-25 0,0 1 0,-1-1 0,1 0 0,-1 0 0,0 1 0,0-1 0,0 0 0,0-1 0,-1 1 0,1 0 0,-1-1 0,1 1 0,-1-1 0,0 0 0,0 0 0,0 0 0,-1 0 0,1 0 0,0-1 0,-1 1 0,1-1 0,0 0 0,-1 0 0,0-1 0,1 1 0,-6 0 0,-14 1 0,1-1 0,0-1 0,-29-3 0,21 1 0,24 1 0,-2 1 0,0 0 0,-1-1 0,1 0 0,0 0 0,-1-1 0,1 0 0,-8-3 0,10-1 0,10 4 0,13 1 0,-8 4 0,-1 0 0,0 1 0,0 0 0,0 0 0,-1 0 0,1 1 0,-1 0 0,0 1 0,0-1 0,-1 1 0,0 1 0,0-1 0,9 14 0,-7-10 0,-1 0 0,-1 1 0,0 0 0,0 0 0,-1 0 0,0 1 0,-1-1 0,0 1 0,2 17 0,-5-28 0,-1 0 0,0 0 0,1 0 0,-1 0 0,0 0 0,0 1 0,0-1 0,0 0 0,0 0 0,0 0 0,0 0 0,0 0 0,0 0 0,0 0 0,-1 0 0,1 0 0,0 0 0,-1 0 0,1 0 0,-1 0 0,1 0 0,-1 0 0,0 0 0,1 0 0,-1 0 0,0 0 0,1-1 0,-1 1 0,0 0 0,0 0 0,0-1 0,0 1 0,0-1 0,0 1 0,0-1 0,0 1 0,0-1 0,0 0 0,0 1 0,0-1 0,0 0 0,0 0 0,0 0 0,0 0 0,0 0 0,-2 0 0,1 0 0,-1-1 0,1 1 0,-1-1 0,1 0 0,-1 0 0,1 0 0,0 0 0,-1-1 0,1 1 0,0-1 0,0 1 0,0-1 0,0 0 0,0 1 0,1-1 0,-1 0 0,0 0 0,-2-5 0,3 5 0,0 0 0,-1 0 0,1-1 0,0 1 0,0 0 0,0-1 0,1 1 0,-1-1 0,0 1 0,1-1 0,0 1 0,0-1 0,0 1 0,0-1 0,0 1 0,0-1 0,0 1 0,1-1 0,-1 1 0,1-1 0,0 1 0,0-1 0,0 1 0,0 0 0,0 0 0,0-1 0,1 1 0,-1 0 0,1 0 0,0 0 0,-1 0 0,1 1 0,0-1 0,4-2 0,-2 1 0,1 1 0,-1 0 0,1 0 0,-1 1 0,1-1 0,0 1 0,-1 0 0,1 0 0,0 0 0,0 1 0,0 0 0,0 0 0,0 0 0,0 1 0,-1-1 0,1 1 0,8 2 0,-5 1 0,1-1 0,0 1 0,-1 0 0,0 0 0,1 1 0,-2 1 0,15 11 0,-19-15 0,-1 1 0,1-1 0,-1 1 0,0-1 0,0 1 0,0 0 0,0 0 0,0 0 0,-1 0 0,1 0 0,-1 0 0,0 0 0,0 1 0,0-1 0,0 0 0,0 1 0,-1-1 0,0 1 0,0-1 0,0 1 0,0-1 0,0 1 0,0-1 0,-2 6 0,1-7 0,0 0 0,0 0 0,-1 0 0,1-1 0,0 1 0,-1-1 0,1 1 0,-1 0 0,1-1 0,-1 0 0,0 1 0,1-1 0,-1 0 0,0 0 0,0 0 0,0 0 0,0-1 0,0 1 0,0 0 0,0-1 0,0 1 0,0-1 0,0 0 0,0 0 0,0 0 0,0 0 0,-3 0 0,-5 0 0,1-1 0,-1 0 0,0 0 0,-16-5 0,9 0 0,0-1 0,0-1 0,1 0 0,0-1 0,0-1 0,1 0 0,1-1 0,-1 0 0,2-2 0,-1 1 0,2-2 0,0 1 0,-12-19 0,14 17 0,1 1 0,0-2 0,1 1 0,0-1 0,1 0 0,1-1 0,1 0 0,1 0 0,0 0 0,1 0 0,0-1 0,2 1 0,1-34 0,1 41 0,0 1 0,1-1 0,0 1 0,1 0 0,0 0 0,0 0 0,1 0 0,0 1 0,0-1 0,1 1 0,1 0 0,-1 1 0,1-1 0,0 1 0,1 0 0,0 0 0,0 1 0,0 0 0,1 0 0,0 1 0,0 0 0,0 0 0,0 1 0,17-6 0,-11 5 0,1 1 0,-1 0 0,1 2 0,0-1 0,0 2 0,0 0 0,0 1 0,0 0 0,0 1 0,0 1 0,0 0 0,-1 1 0,1 1 0,-1 0 0,16 7 0,-12-2 0,-1 0 0,0 1 0,-1 2 0,0-1 0,0 2 0,-1 0 0,-1 1 0,-1 0 0,0 1 0,0 0 0,13 24 0,-14-21 0,-2 1 0,0 0 0,-1 1 0,-1 0 0,-1 0 0,0 1 0,-2 0 0,0 0 0,-2 0 0,2 27 0,-5-36 0,0-1 0,-1 1 0,0-1 0,-1 0 0,0 1 0,-1-1 0,0 0 0,-1-1 0,0 1 0,-1-1 0,0 1 0,-1-1 0,1-1 0,-2 1 0,0-1 0,0 0 0,-16 16 0,10-15 0,0 0 0,-1 0 0,0-1 0,0-1 0,-1 0 0,0-1 0,0-1 0,0 0 0,-1-2 0,0 1 0,-28 3 0,26-6 0,1 0 0,-1 0 0,0-2 0,0-1 0,0 0 0,1-1 0,-1-1 0,1 0 0,-1-1 0,1-1 0,0-1 0,1-1 0,-1 0 0,2-1 0,-1 0 0,1-2 0,0 0 0,1 0 0,0-1 0,0-1 0,2-1 0,-1 1 0,-10-16 0,8 6 0,0 0 0,2 0 0,0-1 0,2-1 0,0 0 0,2-1 0,1 0 0,1 0 0,1 0 0,1-1 0,1 0 0,1 0 0,2-1 0,0 1 0,2 0 0,5-30 0,-4 35 0,2 1 0,0-1 0,1 0 0,2 1 0,0 0 0,1 1 0,0 0 0,2 0 0,0 0 0,2 1 0,0 1 0,0 0 0,2 1 0,0 0 0,1 1 0,0 1 0,1 0 0,1 1 0,0 1 0,28-15 0,-30 19 0,1 1 0,0 1 0,0 1 0,0 0 0,1 1 0,-1 0 0,1 2 0,0 0 0,0 1 0,0 0 0,19 3 0,-25-1 0,0 1 0,0 0 0,0 1 0,0 0 0,-1 1 0,1 0 0,-1 1 0,0 0 0,-1 0 0,1 1 0,-1 1 0,0-1 0,0 1 0,-1 1 0,0 0 0,0 0 0,11 17 0,-8-8 0,0 1 0,-2 1 0,0 0 0,-2 0 0,0 1 0,-1 0 0,-1 0 0,0 0 0,-2 1 0,0-1 0,-2 1 0,0 0 0,-1 0 0,-1 0 0,-1-1 0,-1 1 0,-1-1 0,-1 1 0,0-1 0,-2-1 0,0 1 0,-16 28 0,14-34 0,-1-1 0,0-1 0,-1 0 0,-1 0 0,0-1 0,0 0 0,-1-1 0,-1-1 0,0 0 0,0-1 0,0 0 0,-1-1 0,-29 9 0,16-7 0,0-2 0,0-1 0,0-1 0,0-1 0,-1-1 0,0-2 0,-31-3 0,36 0 0,0-1 0,0-1 0,0-1 0,1-1 0,0-1 0,0-2 0,-26-12 0,38 15 0,-1-1 0,1 0 0,0 0 0,1-1 0,0-1 0,0 1 0,1-2 0,0 1 0,1-1 0,0-1 0,0 1 0,1-1 0,1-1 0,-10-21 0,11 19 0,0 0 0,2-1 0,-1 1 0,2 0 0,0-1 0,0 0 0,2 1 0,0-1 0,0 0 0,2 1 0,-1-1 0,2 1 0,0-1 0,1 1 0,0 0 0,9-17 0,-5 14 0,0 2 0,1-1 0,1 1 0,1 1 0,0 0 0,1 0 0,1 1 0,0 1 0,0 0 0,1 1 0,1 0 0,0 1 0,17-8 0,-9 6 0,1 1 0,1 1 0,0 1 0,0 2 0,0 0 0,1 2 0,0 1 0,0 1 0,48 0 0,-52 4 0,-1 1 0,0 0 0,0 2 0,0 1 0,0 0 0,-1 1 0,0 1 0,0 2 0,-1 0 0,0 0 0,0 2 0,26 20 0,-23-13 0,-2 0 0,0 2 0,-2 1 0,0 0 0,-1 1 0,-1 1 0,-1 0 0,-1 1 0,-2 1 0,17 42 0,-17-30 0,-1 0 0,-2 0 0,-1 1 0,-3 0 0,-1 1 0,-1-1 0,-3 45 0,-1-68 0,-1 0 0,0 0 0,-1 0 0,0-1 0,-1 1 0,-1-1 0,0 0 0,-1 0 0,0-1 0,-1 0 0,-1 0 0,0 0 0,-1-1 0,0 0 0,-18 18 0,11-16 0,-1-1 0,0 0 0,-1-1 0,0-1 0,-1-1 0,0 0 0,-1-2 0,0 0 0,0-1 0,-30 6 0,20-7 0,0-1 0,0-1 0,0-2 0,0-1 0,-1-2 0,1-1 0,0-1 0,-31-8 0,46 9 0,0-2 0,1 0 0,0-1 0,0-1 0,0 0 0,0 0 0,1-2 0,0 0 0,1 0 0,-1-1 0,2 0 0,-1-1 0,2-1 0,-1 0 0,1 0 0,1-1 0,0 0 0,-8-14 0,13 19 0,1 0 0,0 0 0,0 0 0,0 0 0,1-1 0,0 1 0,1-1 0,0 1 0,0-1 0,0 1 0,1-1 0,0 0 0,1 1 0,-1-1 0,2 0 0,-1 1 0,1-1 0,0 1 0,0 0 0,1 0 0,0 0 0,0 0 0,1 0 0,0 0 0,0 1 0,1 0 0,0 0 0,0 0 0,0 0 0,0 1 0,12-8 0,0 1 0,0 1 0,1 0 0,1 1 0,-1 2 0,2 0 0,-1 0 0,1 2 0,0 1 0,0 0 0,1 2 0,30-3 0,-38 6 0,0 0 0,0 1 0,-1 0 0,1 0 0,0 2 0,-1 0 0,1 0 0,20 9 0,-25-8 0,0 0 0,-1 0 0,0 1 0,0 0 0,0 1 0,0-1 0,-1 1 0,0 0 0,0 1 0,-1 0 0,1-1 0,-2 2 0,9 14 0,-10-16 0,0-1 0,-1 1 0,1 1 0,-1-1 0,-1 0 0,1 0 0,-1 1 0,0-1 0,-1 1 0,1-1 0,-1 1 0,-1-1 0,1 1 0,-1-1 0,0 0 0,0 1 0,-1-1 0,0 0 0,0 0 0,-5 9 0,1-5 0,0-1 0,0-1 0,-1 1 0,0-1 0,-1-1 0,0 1 0,0-1 0,0 0 0,-1-1 0,0 0 0,-18 8 0,1-2 0,0 0 0,-1-2 0,-1-2 0,1 0 0,-2-2 0,1-1 0,0-1 0,-43 0 0,47-3 0,0-2 0,0-1 0,0-1 0,0-1 0,1-1 0,0-1 0,0-1 0,0-1 0,1-1 0,-34-19 0,47 23 0,1 0 0,0-1 0,0-1 0,0 0 0,1 0 0,-1 0 0,2-1 0,-1 0 0,1 0 0,1 0 0,-1-1 0,1 0 0,-5-15 0,6 12 0,0-1 0,1 0 0,0-1 0,2 1 0,-1 0 0,2 0 0,-1-1 0,2 1 0,2-18 0,3 0 0,2-1 0,1 1 0,1 1 0,2 0 0,0 0 0,3 1 0,30-48 0,-19 40 0,2 0 0,2 1 0,52-49 0,-58 63 0,1 2 0,1 0 0,0 2 0,2 1 0,55-26 0,-75 39 0,1 1 0,0 0 0,0 1 0,1 0 0,-1 0 0,0 1 0,1 0 0,-1 0 0,1 1 0,-1 0 0,11 2 0,-14 0 0,0-1 0,1 1 0,-1 0 0,0 1 0,0-1 0,0 1 0,-1 0 0,1 1 0,-1-1 0,0 1 0,0 0 0,0 0 0,0 1 0,0 0 0,-1 0 0,7 10 0,0 4 0,-1 0 0,-1 0 0,0 1 0,-2 0 0,0 0 0,7 41 0,-9-34 0,-2 1 0,0 0 0,-2 0 0,-5 53 0,2-66 0,-2 1 0,0-1 0,0 0 0,-1 0 0,-1 0 0,-1 0 0,0-1 0,-1 0 0,0-1 0,-1 0 0,0 0 0,-1-1 0,-1 0 0,0-1 0,-13 11 0,8-9 0,-1 0 0,-1-1 0,1-1 0,-2-1 0,1-1 0,-1 0 0,-1-2 0,0 0 0,0-1 0,-39 7 0,36-10 0,0-1 0,-1-1 0,1-1 0,0-1 0,-1-1 0,1-1 0,0-1 0,-26-8 0,39 9 0,0-1 0,0 0 0,0 0 0,1-1 0,0 0 0,-1-1 0,2 0 0,-1 0 0,1-1 0,0 0 0,0 0 0,1-1 0,0 0 0,1-1 0,-1 1 0,2-1 0,-1 0 0,1-1 0,1 1 0,-5-12 0,5 9 0,1 0 0,0 0 0,1 0 0,0-1 0,1 1 0,0 0 0,1-1 0,1 1 0,-1 0 0,2-1 0,0 1 0,1 0 0,7-23 0,-3 19 0,0 0 0,1 1 0,1 0 0,1 1 0,0 0 0,0 0 0,2 1 0,0 0 0,16-13 0,-5 7 0,1 1 0,0 1 0,2 2 0,0 0 0,0 2 0,1 0 0,1 2 0,0 1 0,1 2 0,-1 1 0,43-6 0,-63 12 0,1 0 0,-1 1 0,0 0 0,1 1 0,-1 0 0,0 0 0,1 0 0,-1 1 0,0 1 0,0-1 0,0 1 0,0 1 0,-1-1 0,12 8 0,-11-4 0,1 0 0,-2 0 0,1 0 0,-1 1 0,0 1 0,-1-1 0,0 1 0,0 0 0,-1 0 0,8 20 0,-8-18 0,0 0 0,-1 1 0,0 0 0,-1 0 0,-1 0 0,0 1 0,0-1 0,-1 0 0,-1 1 0,0-1 0,-1 1 0,0-1 0,-1 0 0,0 1 0,-1-1 0,0 0 0,-1 0 0,-1-1 0,0 1 0,0-1 0,-1 0 0,0 0 0,-1-1 0,0 0 0,-1 0 0,0-1 0,-1 0 0,0 0 0,-13 10 0,1-3 0,-1-1 0,-1 0 0,0-2 0,-1-1 0,-1 0 0,-47 14 0,20-11 0,0-3 0,-78 9 0,100-18 0,-1 0 0,0-2 0,1-2 0,-1 0 0,-37-8 0,58 7 0,0-1 0,0 0 0,1 0 0,-1-1 0,1-1 0,-1 1 0,1-2 0,-11-7 0,15 9 0,0-1 0,0 1 0,1-1 0,-1 0 0,1 0 0,1-1 0,-1 1 0,1-1 0,-1 0 0,2 0 0,-1 0 0,1 0 0,0-1 0,-2-7 0,3 6 0,0 0 0,0-1 0,1 1 0,0 0 0,1-1 0,0 1 0,0 0 0,1 0 0,0 0 0,0 0 0,1 0 0,0 0 0,0 0 0,1 1 0,0 0 0,0 0 0,1 0 0,0 0 0,0 0 0,8-6 0,4-5 0,2 1 0,0 1 0,0 1 0,1 1 0,36-19 0,-20 13 0,2 2 0,0 2 0,2 1 0,-1 2 0,2 2 0,-1 1 0,82-7 0,-101 16 0,0 1 0,1 1 0,-1 0 0,1 2 0,-1 1 0,0 1 0,29 10 0,-35-9 0,0 1 0,0 0 0,-1 1 0,0 1 0,0 0 0,-1 1 0,0 1 0,-1 0 0,0 0 0,17 23 0,-17-18 0,-1 1 0,0 0 0,-2 1 0,1 0 0,-2 1 0,-1 0 0,0 0 0,-1 0 0,-2 1 0,0 0 0,0 0 0,-1 24 0,-2-27 0,-1 1 0,-1-1 0,-1 0 0,0 0 0,-2 0 0,0 0 0,0 0 0,-2-1 0,0 0 0,-1 0 0,0 0 0,-1-1 0,-1 0 0,-16 21 0,6-15 0,-1 0 0,-1-2 0,-1 0 0,0-2 0,-1 0 0,-1-1 0,0-2 0,-2 0 0,-50 18 0,40-19 0,-1-1 0,-1-2 0,0-2 0,0-2 0,0-1 0,-68-1 0,89-4 0,0-1 0,0-1 0,0-1 0,0 0 0,1-1 0,-1-1 0,1 0 0,0-2 0,1 1 0,-1-2 0,-27-18 0,34 18 0,-1 0 0,1 0 0,1 0 0,0-1 0,0-1 0,0 1 0,1-1 0,1 0 0,0-1 0,0 0 0,1 0 0,0 0 0,1 0 0,1-1 0,-1 0 0,2 0 0,-3-17 0,4 3 0,1 0 0,1 1 0,1-1 0,1 0 0,1 1 0,2-1 0,0 1 0,17-41 0,-6 25 0,2 1 0,2 1 0,1 0 0,35-44 0,-38 58 0,2 0 0,0 2 0,2 0 0,0 2 0,2 0 0,45-28 0,-58 41 0,1 1 0,0 0 0,0 1 0,0 0 0,1 2 0,0-1 0,0 2 0,1 0 0,-1 0 0,0 1 0,1 1 0,-1 1 0,1 0 0,0 0 0,-1 2 0,27 5 0,-28-2 0,1 0 0,-1 1 0,0 0 0,-1 1 0,0 1 0,0-1 0,0 2 0,-1 0 0,0 0 0,-1 1 0,0 1 0,-1-1 0,0 2 0,0-1 0,12 24 0,-12-19 0,-2 0 0,1 0 0,-2 0 0,0 1 0,-1 0 0,-1 0 0,-1 0 0,0 0 0,-1 1 0,-1-1 0,0 1 0,-4 27 0,2-39 0,0 0 0,-1 0 0,0 0 0,0 0 0,0-1 0,-1 1 0,0-1 0,0 1 0,0-1 0,-1 0 0,0 0 0,0-1 0,0 1 0,-1-1 0,1 0 0,-1 0 0,0 0 0,0-1 0,0 1 0,-1-1 0,1-1 0,-1 1 0,1-1 0,-1 0 0,-11 3 0,-4 0 0,0-1 0,0-1 0,0-1 0,0-1 0,0-1 0,-29-3 0,34 2 0,0-1 0,0-1 0,1 0 0,0-1 0,-1 0 0,1-2 0,1 0 0,-1 0 0,1-1 0,0-1 0,1-1 0,0 0 0,0 0 0,1-1 0,0-1 0,1 0 0,0 0 0,1-2 0,0 1 0,1-1 0,0 0 0,1-1 0,1 0 0,0 0 0,1-1 0,0 0 0,1 0 0,1 0 0,0 0 0,1-1 0,1 0 0,0-24 0,3 16 0,1 0 0,1 1 0,1 0 0,1 0 0,1 0 0,1 0 0,1 1 0,1 0 0,0 1 0,2 0 0,1 0 0,1 1 0,23-28 0,-19 27 0,1 0 0,1 2 0,1 0 0,0 1 0,2 1 0,0 1 0,1 1 0,0 1 0,1 1 0,1 2 0,40-15 0,-53 23 0,0-1 0,1 2 0,0 0 0,0 1 0,0 0 0,-1 0 0,1 2 0,0-1 0,0 2 0,0 0 0,0 0 0,-1 1 0,1 1 0,-1 0 0,17 9 0,-12-4 0,0 1 0,-2 0 0,1 1 0,-1 1 0,-1 1 0,0 0 0,-1 0 0,0 2 0,20 28 0,-21-23 0,0 1 0,-1-1 0,-1 2 0,-1 0 0,-1 0 0,-1 0 0,-1 1 0,6 43 0,-10-51 0,0 1 0,-2 0 0,0 0 0,0 0 0,-2-1 0,0 1 0,-1-1 0,0 1 0,-1-1 0,-1 0 0,-1 0 0,0 0 0,-1-1 0,-9 16 0,0-9 0,-1-1 0,0-1 0,-2 0 0,0-2 0,-1 0 0,0-1 0,-2-1 0,1-1 0,-2-1 0,0-1 0,-37 14 0,13-8 0,0-3 0,-2-2 0,1-2 0,-1-3 0,-55 4 0,70-10 0,0-2 0,1-1 0,-49-8 0,67 6 0,-1 0 0,0-1 0,1 0 0,0-2 0,0 1 0,0-2 0,1 0 0,0-1 0,-17-12 0,27 17 0,0-1 0,0 1 0,0-1 0,0 1 0,1-1 0,0 0 0,-1 0 0,2 0 0,-1-1 0,0 1 0,1-1 0,0 0 0,0 1 0,0-1 0,1 0 0,-1 0 0,1 0 0,0 0 0,1-1 0,-1 1 0,1 0 0,1-8 0,1 5 0,0 0 0,0 0 0,1 0 0,0 1 0,0 0 0,1-1 0,0 1 0,0 1 0,0-1 0,1 0 0,0 1 0,1 0 0,10-9 0,7-5 0,1 2 0,1 1 0,0 1 0,1 1 0,1 1 0,0 1 0,1 2 0,0 0 0,1 2 0,0 2 0,0 0 0,1 2 0,-1 1 0,1 1 0,57 3 0,-77 1 0,0 1 0,-1 0 0,1 0 0,-1 1 0,0 1 0,0-1 0,0 1 0,0 1 0,0 0 0,10 8 0,-14-10 0,-1 0 0,1 1 0,-1 0 0,0 0 0,-1 0 0,1 1 0,-1-1 0,1 1 0,-1 0 0,-1 0 0,1 0 0,-1 0 0,0 0 0,0 1 0,0-1 0,-1 1 0,1-1 0,-2 1 0,2 6 0,-2-9 0,0 0 0,-1 0 0,1 0 0,-1 0 0,1 0 0,-1 0 0,0 0 0,0 0 0,0-1 0,0 1 0,-1 0 0,1 0 0,-1-1 0,1 1 0,-1-1 0,0 0 0,-3 3 0,1-1 0,-1 0 0,1-1 0,-1 0 0,0 0 0,0 0 0,0 0 0,-1-1 0,-8 3 0,-1-1 0,-1-1 0,0 0 0,1-1 0,-1 0 0,-27-2 0,23-1 0,1-1 0,0-1 0,0-1 0,1 0 0,-1-2 0,1 0 0,0-1 0,0 0 0,1-2 0,0 0 0,-24-18 0,31 20 0,1-1 0,0 0 0,1 0 0,-1-1 0,2 0 0,-1-1 0,1 0 0,1 0 0,0 0 0,0-1 0,1 0 0,1 0 0,-1 0 0,2-1 0,0 1 0,0-1 0,1 0 0,0 0 0,1-19 0,1 16 0,1 1 0,1 0 0,0-1 0,1 1 0,0 0 0,2 0 0,-1 0 0,2 1 0,0 0 0,0 0 0,1 0 0,1 1 0,0 0 0,0 0 0,2 1 0,-1 0 0,1 0 0,1 1 0,0 1 0,0 0 0,1 0 0,0 1 0,0 1 0,24-10 0,-20 9 0,1 2 0,-1 0 0,2 0 0,-1 2 0,1 0 0,-1 1 0,1 1 0,0 1 0,0 0 0,0 1 0,0 1 0,-1 1 0,1 1 0,0 0 0,-1 1 0,1 1 0,-1 0 0,-1 2 0,31 15 0,-27-10 0,0 2 0,-1 0 0,-1 2 0,0 0 0,-1 0 0,0 2 0,-2 0 0,0 1 0,-1 0 0,-1 1 0,-1 1 0,14 32 0,-24-50 0,-1 0 0,0 0 0,0-1 0,-1 1 0,1 0 0,-1 0 0,1 0 0,-1 0 0,0 0 0,0 0 0,0 0 0,0 0 0,-1 0 0,0 0 0,1 0 0,-1 0 0,0 0 0,0 0 0,0 0 0,-1-1 0,1 1 0,-1 0 0,1-1 0,-1 1 0,0-1 0,0 0 0,0 0 0,0 1 0,0-1 0,-1-1 0,1 1 0,-1 0 0,1 0 0,-5 1 0,-10 5 0,1 0 0,-1-1 0,0-1 0,-28 6 0,34-10 0,-32 10 0,-1-3 0,1-2 0,-1-1 0,-1-3 0,1-1 0,0-2 0,-1-3 0,-65-11 0,104 13 0,-1-1 0,0 0 0,1 0 0,-1 0 0,1-1 0,-1 0 0,1 0 0,0-1 0,1 0 0,-1 0 0,1 0 0,-1-1 0,1 1 0,0-1 0,-6-10 0,8 11 0,1-1 0,-1 1 0,1-1 0,1 0 0,-1 0 0,1 0 0,-1 0 0,2 0 0,-1 0 0,0-1 0,1 1 0,0 0 0,0 0 0,1 0 0,-1-1 0,1 1 0,0 0 0,1 0 0,-1 0 0,1 0 0,3-5 0,2-5 0,1 1 0,0 0 0,2 1 0,-1 0 0,2 0 0,-1 1 0,2 1 0,0-1 0,0 2 0,1 0 0,19-12 0,-3 4 0,1 1 0,1 2 0,1 1 0,45-14 0,-51 21 0,1 1 0,-1 0 0,2 2 0,-1 2 0,0 0 0,0 1 0,1 2 0,-1 1 0,49 10 0,-54-7 0,0 1 0,-1 2 0,0 0 0,0 1 0,0 1 0,-1 1 0,-1 0 0,0 2 0,-1 0 0,0 1 0,-1 1 0,18 20 0,-28-27 0,-2-1 0,1 1 0,-1 0 0,0 1 0,0-1 0,-1 1 0,-1 0 0,1 0 0,-1 0 0,2 13 0,-4-19 0,-1 0 0,1 0 0,-1 1 0,0-1 0,1 0 0,-2 0 0,1 1 0,0-1 0,-1 0 0,1 0 0,-1 0 0,0 0 0,0 1 0,0-1 0,0 0 0,-1-1 0,1 1 0,-1 0 0,0 0 0,0-1 0,0 1 0,0-1 0,0 1 0,-1-1 0,1 0 0,0 0 0,-1 0 0,0 0 0,0 0 0,1-1 0,-1 1 0,0-1 0,-4 2 0,-13 2 0,0-1 0,-1 0 0,1-2 0,-1 0 0,1-1 0,-1-1 0,1-1 0,-1-1 0,1-1 0,-1-1 0,1 0 0,0-2 0,1 0 0,-20-9 0,28 9 0,0 1 0,0-2 0,1 1 0,0-2 0,0 1 0,0-1 0,1-1 0,0 0 0,1 0 0,0-1 0,0 0 0,1 0 0,0-1 0,-7-15 0,10 16 0,0 0 0,1-1 0,0 1 0,1-1 0,0 0 0,1 1 0,0-1 0,0 0 0,1 0 0,1 0 0,-1 0 0,2 0 0,0 1 0,0-1 0,1 1 0,7-18 0,-5 16 0,1 0 0,1 0 0,0 1 0,0 0 0,1 0 0,0 1 0,1 0 0,0 1 0,1 0 0,0 0 0,0 1 0,1 0 0,0 1 0,0 0 0,1 1 0,0 0 0,0 0 0,0 2 0,1 0 0,-1 0 0,1 1 0,0 0 0,15 0 0,-11 1 0,-1 1 0,1 1 0,0 1 0,-1 0 0,1 1 0,-1 1 0,0 0 0,1 1 0,-1 1 0,-1 1 0,1 0 0,-1 1 0,0 0 0,-1 1 0,0 1 0,0 1 0,-1-1 0,13 14 0,-9-5 0,-1 0 0,-1 1 0,-1 1 0,-1 0 0,0 1 0,-2 0 0,-1 1 0,0 0 0,-1 1 0,-2 0 0,0 0 0,-2 1 0,5 42 0,-9-55 0,-1 0 0,-1 0 0,0 0 0,0-1 0,-1 1 0,0 0 0,-1-1 0,-1 1 0,1-1 0,-1 0 0,-11 19 0,6-16 0,0-1 0,0 0 0,-2 0 0,1-1 0,-1 0 0,-1-1 0,-22 16 0,9-10 0,0-2 0,-1-1 0,-1 0 0,0-2 0,-1-2 0,0 0 0,-1-2 0,-39 6 0,35-9 0,0-1 0,0-1 0,-56-5 0,78 1 0,0 0 0,0 0 0,0-1 0,1 0 0,-1-1 0,-14-7 0,20 8 0,0 0 0,0-1 0,0 1 0,0-1 0,1 0 0,-1 0 0,1-1 0,0 1 0,0-1 0,1 0 0,-1 0 0,-4-10 0,6 12 0,1-1 0,-1 1 0,1-1 0,0 0 0,0 1 0,0-1 0,0 0 0,1 0 0,0 1 0,-1-1 0,1 0 0,1 0 0,-1 0 0,0 1 0,1-1 0,0 0 0,0 0 0,3-5 0,-2 4 0,1 0 0,0 0 0,1 1 0,-1 0 0,1-1 0,0 1 0,0 1 0,0-1 0,0 0 0,1 1 0,7-4 0,4-2 0,1 2 0,0 0 0,0 1 0,0 1 0,1 0 0,33-4 0,-30 7 0,1 2 0,-1 0 0,0 1 0,1 0 0,-1 2 0,0 1 0,0 1 0,-1 0 0,1 2 0,-1 0 0,-1 1 0,1 1 0,-1 1 0,-1 1 0,0 0 0,0 2 0,-1 0 0,-1 0 0,0 2 0,-1 0 0,-1 1 0,0 0 0,-1 1 0,-1 1 0,0 0 0,-2 0 0,0 1 0,-1 0 0,-1 1 0,-1 0 0,0 1 0,4 26 0,-9-36 0,-1-1 0,0 1 0,-1-1 0,0 1 0,-1 0 0,0-1 0,0 1 0,-1-1 0,-1 0 0,0 1 0,0-1 0,-1 0 0,0-1 0,-1 1 0,-7 11 0,3-9 0,0 0 0,0-1 0,-1-1 0,-1 0 0,0 0 0,0-1 0,-1 0 0,0-1 0,0 0 0,-21 9 0,6-5 0,0-2 0,-1 0 0,0-2 0,-45 8 0,57-13 0,-1-1 0,1-1 0,0-1 0,-1 0 0,1-1 0,-1 0 0,1-2 0,0 0 0,-25-8 0,35 9 0,-1-1 0,1 0 0,1 0 0,-1-1 0,0 1 0,1-1 0,0 0 0,0-1 0,0 1 0,0-1 0,1 0 0,0 0 0,0-1 0,0 1 0,1-1 0,-5-9 0,6 9 0,0 1 0,1 0 0,0 0 0,0-1 0,0 1 0,0 0 0,1-1 0,0 1 0,0-1 0,0 1 0,1-1 0,0 1 0,0 0 0,0-1 0,1 1 0,0 0 0,0 0 0,0 0 0,0 0 0,6-7 0,-1 2 0,0 2 0,1-1 0,0 1 0,0 0 0,1 1 0,0 0 0,0 0 0,0 1 0,1 0 0,0 1 0,1 0 0,-1 0 0,1 1 0,0 1 0,0 0 0,0 0 0,0 1 0,1 0 0,22 0 0,-16 2 0,0 0 0,1 1 0,-1 1 0,0 1 0,0 0 0,0 2 0,-1 0 0,1 0 0,-1 2 0,-1 0 0,31 18 0,-33-16 0,0 1 0,-1 1 0,0 0 0,-1 1 0,12 14 0,-20-21 0,0 0 0,0 1 0,0-1 0,-1 1 0,0 0 0,0 0 0,-1 0 0,0 1 0,0-1 0,0 0 0,-1 1 0,1 0 0,-2-1 0,1 1 0,-1 11 0,-1-15 0,1 0 0,-1-1 0,0 1 0,0 0 0,0 0 0,0-1 0,0 1 0,-1-1 0,1 1 0,-1-1 0,0 1 0,0-1 0,0 0 0,0 0 0,0 0 0,0 0 0,0 0 0,-1 0 0,1-1 0,-1 1 0,1-1 0,-1 0 0,0 0 0,1 0 0,-1 0 0,-3 1 0,-9 2 0,0-1 0,0 0 0,-25 1 0,31-4 0,-39 4 0,-55-4 0,84-1 0,0-1 0,-1 0 0,1-2 0,1 0 0,-33-13 0,46 15 0,1 0 0,-1 0 0,1-1 0,0 1 0,0-1 0,0 0 0,1 0 0,-1 0 0,1-1 0,-1 1 0,1-1 0,0 0 0,1 0 0,-1 0 0,1 0 0,-1-1 0,1 1 0,-1-6 0,2 7 0,0 0 0,1 0 0,0 1 0,-1-1 0,1 0 0,0 0 0,0 0 0,1 0 0,-1 0 0,1 0 0,-1 0 0,1 0 0,0 1 0,0-1 0,0 0 0,1 1 0,-1-1 0,1 1 0,-1-1 0,1 1 0,0-1 0,0 1 0,0 0 0,0 0 0,0 0 0,0 0 0,1 1 0,-1-1 0,1 0 0,4-1 0,-1 0 0,1 0 0,0 1 0,1 0 0,-1 0 0,0 1 0,1 0 0,-1 0 0,0 1 0,1 0 0,-1 0 0,1 0 0,-1 1 0,0 0 0,1 1 0,-1 0 0,0 0 0,0 0 0,0 1 0,0 0 0,-1 1 0,9 4 0,-4-2 0,-1 1 0,0 0 0,0 0 0,0 1 0,-1 0 0,0 1 0,-1 0 0,0 0 0,0 1 0,-1 0 0,-1 0 0,8 15 0,-11-18 0,0 0 0,-1 0 0,1 1 0,-2-1 0,1 1 0,-1-1 0,0 1 0,0 0 0,-1-1 0,0 1 0,-1 0 0,1-1 0,-2 1 0,1 0 0,-1-1 0,0 1 0,-3 7 0,-1-5 0,1 1 0,-2-2 0,1 1 0,-1-1 0,0 0 0,-1 0 0,0-1 0,-1 0 0,0 0 0,-12 8 0,-15 6 0,-1-2 0,0-1 0,-2-1 0,0-3 0,-44 12 0,-3-2 0,-1-4 0,-101 11 0,125-26 0,-1-2 0,1-3 0,-115-13 0,155 9 0,0-2 0,1 0 0,-1-1 0,1-2 0,0 0 0,1-1 0,0-1 0,0-2 0,-22-15 0,34 21 0,0-1 0,1 0 0,0-1 0,0 0 0,1 0 0,0 0 0,0-1 0,1 0 0,0-1 0,0 1 0,1-1 0,1 0 0,-1 0 0,2-1 0,0 1 0,0-1 0,0 0 0,2 1 0,-1-1 0,1 0 0,1-16 0,2 10 0,1 1 0,0-1 0,1 1 0,1 0 0,0 0 0,1 1 0,1 0 0,0 0 0,14-21 0,-9 19 0,0 0 0,1 0 0,1 2 0,0-1 0,1 2 0,1 0 0,20-14 0,-22 19 0,0 2 0,1 0 0,0 0 0,0 1 0,1 1 0,-1 1 0,1 0 0,0 1 0,0 0 0,18 1 0,-23 1 0,-1 1 0,1 0 0,-1 0 0,1 1 0,-1 1 0,1 0 0,-1 0 0,0 1 0,0 1 0,0-1 0,-1 2 0,1-1 0,-1 1 0,0 1 0,0-1 0,11 11 0,-9-5 0,0 0 0,-1 0 0,13 20 0,-21-27 0,0-1 0,0 0 0,0 1 0,0 0 0,-1-1 0,0 1 0,1 0 0,-1 0 0,-1 0 0,1 0 0,0 0 0,-1-1 0,0 1 0,0 0 0,0 0 0,-1 0 0,1 0 0,-2 7 0,0-9 0,1 1 0,0-1 0,-1 0 0,1 1 0,-1-1 0,0 0 0,0 0 0,0 0 0,0 0 0,0-1 0,0 1 0,0 0 0,-1-1 0,1 0 0,0 1 0,-1-1 0,0 0 0,-3 1 0,-52 10 0,20-8 0,-1-1 0,-51-2 0,77-2 0,0 0 0,1 0 0,-1-1 0,0-1 0,1 0 0,0-1 0,0 0 0,0-1 0,0 0 0,0-1 0,-10-7 0,18 10 0,1 0 0,0 1 0,0-1 0,0 0 0,1 0 0,-1 0 0,1-1 0,-1 1 0,1-1 0,0 1 0,1-1 0,-1 0 0,1 0 0,-1 0 0,1 0 0,0 0 0,0 0 0,1 0 0,-1 0 0,1 0 0,0 0 0,0 0 0,1 0 0,-1 0 0,1 0 0,0 0 0,0 0 0,1-5 0,1 3 0,-1-1 0,1 1 0,1 0 0,-1 0 0,1 0 0,0 1 0,0-1 0,0 1 0,1 0 0,0 0 0,0 1 0,0-1 0,1 1 0,0 0 0,-1 0 0,7-2 0,-2 3 0,-1 0 0,0 0 0,1 1 0,-1 0 0,1 1 0,0 0 0,-1 1 0,1 0 0,0 0 0,0 1 0,-1 0 0,1 1 0,-1 0 0,1 0 0,-1 1 0,0 1 0,0-1 0,0 1 0,0 1 0,-1 0 0,0 0 0,0 0 0,0 1 0,-1 1 0,1-1 0,-2 1 0,1 0 0,-1 1 0,0-1 0,0 1 0,-1 1 0,0-1 0,-1 1 0,4 9 0,-7-15 0,0 0 0,0 0 0,0 0 0,-1 1 0,0-1 0,1 0 0,-1 1 0,0-1 0,-1 0 0,1 1 0,-1-1 0,1 0 0,-1 1 0,0-1 0,0 0 0,0 0 0,-1 0 0,1 0 0,-1 0 0,0 0 0,0 0 0,0-1 0,0 1 0,0-1 0,0 1 0,-1-1 0,1 0 0,-1 0 0,0 0 0,1 0 0,-4 1 0,-8 5 0,0 0 0,0-2 0,0 0 0,-1 0 0,-21 4 0,-2-1 0,-1-3 0,0-1 0,0-2 0,0-2 0,0-1 0,0-2 0,0-2 0,0-1 0,1-2 0,-1-2 0,2-2 0,-69-28 0,94 34 0,0-1 0,1-1 0,0 0 0,0 0 0,0-1 0,1-1 0,0 1 0,1-2 0,0 1 0,0-2 0,1 1 0,-11-20 0,14 22 0,2 0 0,-1 0 0,1-1 0,1 1 0,0-1 0,0 0 0,0 0 0,1 0 0,0 0 0,1 0 0,0 0 0,1 1 0,0-1 0,0 0 0,0 0 0,1 0 0,1 1 0,0-1 0,5-12 0,-3 11 0,1 0 0,0 0 0,0 1 0,0 0 0,2 0 0,-1 0 0,1 1 0,0 0 0,1 1 0,-1-1 0,1 2 0,1-1 0,0 1 0,-1 1 0,2 0 0,-1 0 0,17-4 0,-3 2 0,1 1 0,0 1 0,0 2 0,0 0 0,0 2 0,49 3 0,-58 0 0,0 1 0,0 1 0,-1 0 0,1 1 0,-1 0 0,0 1 0,-1 1 0,1 1 0,-1 0 0,-1 0 0,0 2 0,22 18 0,-26-20 0,-1 0 0,0 0 0,0 1 0,-1 0 0,0 0 0,0 1 0,-1 0 0,-1 0 0,0 0 0,0 1 0,-1 0 0,0 0 0,0 0 0,-2 0 0,1 0 0,-1 1 0,-1-1 0,0 19 0,-2-26 0,0 1 0,0 0 0,0-1 0,-1 1 0,0-1 0,0 1 0,0-1 0,0 0 0,-1 0 0,1 0 0,-1 0 0,0 0 0,0-1 0,-1 1 0,1-1 0,-1 0 0,0 0 0,1 0 0,-1-1 0,-1 1 0,1-1 0,0 0 0,0 0 0,-7 2 0,-11 3 0,-1 0 0,1-1 0,-36 4 0,56-10 0,-23 3 0,0 0 0,-1-2 0,1-1 0,-1-2 0,1 0 0,0-1 0,-1-2 0,2 0 0,-1-2 0,-47-19 0,61 20 0,-1 0 0,1 0 0,1-1 0,-1-1 0,1 0 0,0 0 0,1-1 0,0 0 0,0-1 0,-9-12 0,13 13 0,-1-1 0,2 1 0,-1-1 0,1 0 0,1 0 0,-1 0 0,2-1 0,0 1 0,0-1 0,1 1 0,0-1 0,0 0 0,3-18 0,-1 16 0,1 0 0,0-1 0,1 1 0,0 0 0,1 0 0,1 1 0,0-1 0,1 1 0,0 0 0,0 0 0,2 1 0,-1 0 0,1 0 0,1 1 0,0 0 0,13-11 0,-10 12 0,1 0 0,0 0 0,0 1 0,1 0 0,0 2 0,1-1 0,-1 2 0,1 0 0,0 0 0,1 2 0,-1 0 0,1 1 0,25-1 0,-23 3 0,0 1 0,0 1 0,-1 1 0,1 0 0,-1 1 0,0 1 0,0 1 0,0 0 0,-1 1 0,0 1 0,29 19 0,-27-14 0,0 0 0,-1 1 0,-1 1 0,0 0 0,-1 2 0,-1-1 0,-1 2 0,0 0 0,13 25 0,-21-35 0,-1 0 0,-1 1 0,0-1 0,0 1 0,0-1 0,-1 1 0,-1 0 0,1 0 0,-1 0 0,-1 0 0,0 9 0,-1-12 0,0 0 0,0-1 0,0 1 0,-1-1 0,1 1 0,-2-1 0,1 0 0,0 0 0,-1 0 0,0 0 0,0 0 0,-1-1 0,1 1 0,-1-1 0,0 0 0,0 0 0,0 0 0,-7 4 0,-8 4 0,-1 0 0,0-2 0,0 0 0,-2-1 0,1-1 0,-1-1 0,-39 7 0,21-7 0,0-2 0,-1-2 0,-60-3 0,83-1 0,0-1 0,0 0 0,1-1 0,-1-1 0,1-1 0,0-1 0,0 0 0,1-1 0,-29-17 0,38 20 0,0-1 0,0 0 0,0-1 0,1 0 0,0 0 0,0 0 0,1-1 0,0 0 0,0 0 0,0 0 0,1 0 0,0-1 0,0 0 0,1 1 0,0-1 0,1-1 0,-1 1 0,2 0 0,-1-1 0,1 1 0,0-1 0,1-13 0,2 9 0,0-1 0,0 1 0,1-1 0,1 1 0,0 0 0,1 0 0,1 0 0,0 1 0,0 0 0,1 0 0,1 0 0,17-19 0,-10 13 0,1 1 0,1 1 0,1 0 0,0 1 0,1 2 0,40-23 0,-33 23 0,1 1 0,0 2 0,1 1 0,0 1 0,1 1 0,-1 2 0,1 1 0,0 1 0,0 1 0,1 2 0,-1 1 0,54 9 0,-64-7 0,-1 1 0,0 1 0,0 0 0,0 2 0,-1 0 0,0 1 0,0 1 0,-1 0 0,0 1 0,0 1 0,-1 0 0,-1 1 0,0 1 0,-1 0 0,0 1 0,-1 1 0,0 0 0,-1 0 0,-1 1 0,15 32 0,-22-42 0,-1-1 0,0 1 0,0 0 0,0 0 0,-1 0 0,0-1 0,0 2 0,0-1 0,-1 0 0,0 0 0,0 0 0,-1 0 0,1 0 0,-1 0 0,-1 0 0,1 0 0,-3 5 0,1-4 0,-1-1 0,0 0 0,0 0 0,0 0 0,-1 0 0,0-1 0,0 1 0,0-2 0,-1 1 0,0 0 0,0-1 0,0 0 0,-13 6 0,-2 0 0,0-2 0,-1 0 0,0-1 0,0-2 0,-1 0 0,-42 3 0,26-5 0,0-3 0,0-1 0,-49-8 0,69 6 0,0 0 0,0-2 0,0 0 0,1-2 0,0 0 0,0 0 0,-21-14 0,29 15 0,1-1 0,0 1 0,1-1 0,0-1 0,0 0 0,0 0 0,1-1 0,0 1 0,1-1 0,0-1 0,0 1 0,1-1 0,0 0 0,-4-13 0,4 5 0,1 1 0,0 0 0,1-1 0,1 0 0,1 1 0,0-1 0,2 0 0,0 0 0,4-24 0,0 18 0,2-1 0,0 1 0,1 1 0,2-1 0,0 1 0,16-26 0,-8 21 0,2 0 0,0 1 0,2 0 0,0 2 0,2 1 0,1 1 0,1 1 0,0 1 0,2 1 0,35-18 0,-43 27 0,1 1 0,0 1 0,0 1 0,1 1 0,0 1 0,1 1 0,-1 1 0,1 1 0,0 1 0,0 0 0,-1 2 0,1 1 0,0 1 0,0 1 0,0 0 0,-1 2 0,0 1 0,0 1 0,0 0 0,-1 2 0,0 0 0,-1 2 0,0 0 0,35 26 0,-31-17 0,-1 0 0,0 2 0,-2 1 0,0 0 0,-2 1 0,33 54 0,-40-58 0,-2 1 0,0 1 0,-1 0 0,-1 0 0,-1 1 0,-1 0 0,-1 0 0,-1 1 0,1 41 0,-5-53 0,0 0 0,-1 0 0,-1-1 0,0 1 0,-1-1 0,0 1 0,0-1 0,-1 0 0,-1 0 0,0 0 0,-1-1 0,1 0 0,-9 10 0,3-6 0,-1-1 0,0-1 0,0 0 0,-2 0 0,1-2 0,-2 1 0,1-2 0,-17 9 0,-9 1 0,-1-2 0,-1-2 0,-1-2 0,0-1 0,0-3 0,-48 5 0,38-7 0,-1-2 0,1-3 0,-78-7 0,111 3 0,-1-2 0,1 0 0,-1-1 0,2-1 0,-21-9 0,29 10 0,0-1 0,0 0 0,1-1 0,0 0 0,0 0 0,1-1 0,0 0 0,0-1 0,-11-14 0,17 19 0,0 0 0,0-1 0,0 1 0,1-1 0,-1 1 0,1-1 0,0 0 0,1 0 0,-1 0 0,1 0 0,0 0 0,0 0 0,1 0 0,-1-8 0,2 9 0,0 0 0,-1-1 0,1 1 0,1 0 0,-1 1 0,1-1 0,-1 0 0,1 0 0,0 1 0,1-1 0,-1 1 0,0-1 0,1 1 0,0 0 0,0 0 0,0 0 0,0 0 0,6-3 0,11-7 0,0 1 0,2 1 0,-1 1 0,1 0 0,0 2 0,1 1 0,0 1 0,24-4 0,2 3 0,0 1 0,93 3 0,-113 4 0,0 2 0,-1 1 0,0 1 0,0 2 0,0 0 0,-1 2 0,0 1 0,-1 1 0,0 2 0,32 20 0,-41-22 0,0 1 0,-1 0 0,-1 1 0,0 1 0,-1 0 0,0 2 0,-1-1 0,-1 1 0,-1 1 0,0 0 0,-1 1 0,-1 0 0,0 0 0,-2 1 0,8 28 0,-12-38 0,-2-1 0,1 1 0,-1 0 0,0 0 0,-1 0 0,0 0 0,0-1 0,-1 1 0,0 0 0,-1 0 0,-4 14 0,3-17 0,0 1 0,0-1 0,0 0 0,-1 0 0,0 0 0,-1-1 0,1 1 0,-1-1 0,0 0 0,0 0 0,0-1 0,-1 1 0,0-1 0,0-1 0,-7 5 0,-8 2 0,-1-1 0,-1-1 0,1-1 0,-1-1 0,-1-1 0,1-1 0,-42 2 0,25-5 0,0-2 0,0-1 0,-72-14 0,86 10 0,0-1 0,1-1 0,0-1 0,0-1 0,1-1 0,1-1 0,0-2 0,0 0 0,2-1 0,0-2 0,-37-35 0,47 40 0,0-1 0,1 0 0,0-1 0,1 0 0,0-1 0,1 1 0,1-1 0,1-1 0,0 0 0,1 1 0,0-2 0,2 1 0,0 0 0,0-1 0,2 0 0,0 1 0,1-1 0,0 0 0,2 0 0,3-16 0,-2 16 0,2 0 0,0 0 0,1 0 0,1 1 0,0-1 0,2 2 0,-1-1 0,2 1 0,0 1 0,1 0 0,0 0 0,1 1 0,1 0 0,0 1 0,0 1 0,1 0 0,1 1 0,21-12 0,-18 13 0,-1 1 0,2 0 0,-1 1 0,1 1 0,0 1 0,0 1 0,0 1 0,0 0 0,1 1 0,-1 2 0,1-1 0,0 2 0,-1 1 0,1 1 0,-1 0 0,29 9 0,-23-2 0,0 0 0,0 2 0,-1 0 0,-1 2 0,0 1 0,-1 1 0,-1 0 0,0 2 0,-1 0 0,31 39 0,-36-39 0,-2 0 0,0 0 0,-1 1 0,-1 1 0,-1 0 0,0 1 0,-2 0 0,0 0 0,-2 0 0,0 1 0,-1 0 0,-1 1 0,0 31 0,-4-48 0,0 0 0,-1 1 0,1-1 0,-2 0 0,1 0 0,-1 0 0,0 0 0,0-1 0,0 1 0,-1 0 0,0-1 0,0 1 0,0-1 0,-5 6 0,1-4 0,-1 1 0,1-1 0,-1 0 0,-1-1 0,1 0 0,-1 0 0,-17 8 0,3-4 0,-1-1 0,-1-1 0,1-1 0,-1-2 0,0 0 0,-29 1 0,31-4 0,1-2 0,-1 0 0,1-1 0,-1-2 0,1 0 0,0-1 0,0-2 0,0 0 0,1-1 0,-1-1 0,-21-12 0,32 14 0,0-1 0,1 0 0,0 0 0,0-1 0,0-1 0,1 1 0,0-1 0,1-1 0,0 0 0,0 0 0,1 0 0,1-1 0,0 0 0,0 0 0,1-1 0,0 0 0,1 0 0,1 0 0,0 0 0,0 0 0,-1-19 0,4 17 0,0-1 0,1 1 0,1-1 0,0 1 0,0-1 0,2 1 0,0 0 0,0 1 0,1-1 0,1 1 0,1 0 0,-1 0 0,2 0 0,0 1 0,0 0 0,1 1 0,1 0 0,0 0 0,19-15 0,-13 12 0,2 1 0,0 1 0,0 0 0,1 1 0,0 1 0,1 1 0,0 1 0,0 1 0,1 0 0,0 2 0,0 0 0,35-3 0,-34 8 0,0 1 0,0 1 0,1 1 0,-2 0 0,1 2 0,0 1 0,-1 0 0,0 2 0,0 0 0,-1 1 0,0 1 0,-1 1 0,0 1 0,21 17 0,-16-10 0,-1 1 0,0 2 0,-2 0 0,0 1 0,-2 1 0,0 0 0,-2 2 0,-1 0 0,22 49 0,-32-62 0,0 1 0,-2 1 0,1-1 0,-2 1 0,0-1 0,-1 1 0,0 0 0,-1 18 0,-2-24 0,0 0 0,0 0 0,-1 0 0,0 0 0,-1 0 0,0-1 0,0 1 0,-1-1 0,0 0 0,0 0 0,-1 0 0,0 0 0,0-1 0,-10 10 0,-1-1 0,0-2 0,-1 0 0,0-1 0,-1 0 0,0-2 0,-1 0 0,0-1 0,-1-1 0,0-1 0,-1 0 0,-25 5 0,2-4 0,0-1 0,-1-3 0,1-1 0,-67-3 0,79-2 0,1-2 0,-1-1 0,1-1 0,0-2 0,0-1 0,0-1 0,-28-14 0,44 16 0,1 0 0,0-1 0,0 0 0,1-1 0,0 0 0,1-2 0,0 1 0,0-1 0,1-1 0,1 0 0,0-1 0,0 0 0,2 0 0,-1-1 0,-10-25 0,13 24 0,1-1 0,1 0 0,0 0 0,1 0 0,0 0 0,2-1 0,0 1 0,1-1 0,0 1 0,1-1 0,1 1 0,1 0 0,0 0 0,1 0 0,1 0 0,1 0 0,0 1 0,9-17 0,-5 15 0,0 1 0,1 0 0,1 0 0,0 1 0,1 1 0,1 0 0,0 0 0,1 2 0,1 0 0,0 0 0,0 2 0,1 0 0,0 1 0,1 0 0,18-5 0,-9 6 0,-1 1 0,1 1 0,1 2 0,-1 1 0,1 1 0,-1 1 0,1 1 0,-1 2 0,1 1 0,-1 1 0,0 1 0,0 1 0,-1 2 0,0 0 0,0 2 0,-1 1 0,36 21 0,-36-18 0,-1 1 0,0 2 0,-1 0 0,-1 2 0,-1 0 0,-1 1 0,-1 1 0,0 1 0,-2 1 0,0 0 0,-2 1 0,0 1 0,-2 0 0,-1 1 0,-1 1 0,14 47 0,-23-61 0,0-1 0,0 0 0,-2 1 0,1-1 0,-1 1 0,-1-1 0,0 0 0,-1 1 0,0-1 0,-1 0 0,-1 0 0,0 0 0,0 0 0,-1-1 0,0 0 0,-1 0 0,-1 0 0,0-1 0,0 1 0,-1-2 0,-16 17 0,-1-3 0,-1 0 0,-1-2 0,-1-1 0,-1-2 0,0 0 0,-57 23 0,29-17 0,-1-3 0,0-2 0,-97 17 0,111-29 0,-1-2 0,0-1 0,0-3 0,-1-2 0,-69-9 0,96 7 0,0-1 0,1-1 0,0-1 0,0 0 0,0-1 0,1-1 0,0-1 0,0 0 0,-21-16 0,29 17 0,0 0 0,0 0 0,0-1 0,1 0 0,1-1 0,-1 1 0,2-1 0,-1-1 0,1 1 0,1-1 0,0 0 0,1-1 0,0 1 0,0-1 0,-3-20 0,5 16 0,1-1 0,1 0 0,0 0 0,1 0 0,0 0 0,2 0 0,0 0 0,1 0 0,1 1 0,0 0 0,1 0 0,1 0 0,0 1 0,1 0 0,1 0 0,0 1 0,1 0 0,0 1 0,1 0 0,1 1 0,0 0 0,1 0 0,0 2 0,1-1 0,0 2 0,0 0 0,1 1 0,23-10 0,-12 8 0,0 1 0,1 1 0,0 1 0,0 1 0,0 2 0,1 0 0,0 2 0,-1 2 0,38 2 0,-46 0 0,-1 1 0,0 1 0,1 0 0,-1 2 0,-1 0 0,1 0 0,-1 2 0,0 0 0,-1 1 0,0 1 0,0 0 0,-1 1 0,-1 1 0,24 23 0,-36-33 0,-1-1 0,1 1 0,-1-1 0,1 1 0,-1 0 0,0 0 0,1 0 0,-1-1 0,0 1 0,0 0 0,-1 0 0,1 0 0,0 0 0,-1 1 0,1-1 0,-1 0 0,1 0 0,-1 0 0,0 5 0,-1-6 0,0 1 0,1-1 0,-1 1 0,0-1 0,0 1 0,0-1 0,0 0 0,0 1 0,0-1 0,0 0 0,-1 0 0,1 0 0,0 0 0,-1 0 0,1 0 0,-1 0 0,1 0 0,-1-1 0,-2 2 0,-9 2 0,0-1 0,0-1 0,-1 1 0,-25-1 0,-9 0 0,-1-3 0,-81-11 0,100 6 0,-1 0 0,1-2 0,0-1 0,0-2 0,-36-18 0,56 24 0,1-1 0,-1 0 0,1-1 0,0 0 0,1 0 0,-1-1 0,2 0 0,-1 0 0,1-1 0,0 0 0,1 0 0,0 0 0,0-1 0,-4-11 0,8 15 0,0-1 0,0 1 0,0-1 0,1 1 0,0-1 0,0 0 0,1 1 0,-1-1 0,1 0 0,1 1 0,0-1 0,0 0 0,0 1 0,1-1 0,-1 1 0,2-1 0,-1 1 0,1 0 0,0 0 0,0 0 0,0 0 0,1 1 0,0-1 0,6-6 0,-1 3 0,0 0 0,0 0 0,1 1 0,0 0 0,1 1 0,0 0 0,0 1 0,0 0 0,1 0 0,-1 1 0,1 1 0,1 0 0,-1 1 0,0 0 0,1 1 0,0 0 0,-1 1 0,25 1 0,-22 2 0,1-1 0,-1 2 0,0 0 0,0 1 0,0 0 0,0 2 0,-1-1 0,0 2 0,0 0 0,0 0 0,-1 2 0,0-1 0,-1 2 0,0-1 0,12 14 0,25 34 0,-46-52 0,0-1 0,0 1 0,-1 0 0,0 0 0,0 0 0,0 0 0,0 0 0,-1 0 0,0 1 0,0-1 0,1 10 0,-3-14 0,1 1 0,0 0 0,0 0 0,-1-1 0,1 1 0,-1 0 0,1-1 0,-1 1 0,0 0 0,0-1 0,0 1 0,0-1 0,0 1 0,0-1 0,0 0 0,0 1 0,0-1 0,-1 0 0,1 0 0,-1 0 0,1 0 0,-1 0 0,1 0 0,-1 0 0,-1 0 0,-47 13 0,47-13 0,-59 7 0,-1-2 0,-1-2 0,1-4 0,0-2 0,-1-3 0,2-3 0,-75-18 0,95 15 0,0-1 0,1-2 0,1-1 0,0-3 0,-43-25 0,66 32 0,1 0 0,0-2 0,0 0 0,1 0 0,-20-25 0,26 27 0,2 1 0,-1-2 0,1 1 0,1-1 0,0 0 0,1 0 0,0 0 0,1-1 0,-3-17 0,5 22 0,0 0 0,1 0 0,1-1 0,-1 1 0,2 0 0,-1 0 0,1 0 0,0-1 0,0 1 0,1 0 0,0 0 0,1 1 0,0-1 0,0 0 0,1 1 0,4-8 0,-4 9 0,1 0 0,0 1 0,0-1 0,1 1 0,-1 0 0,1 0 0,0 1 0,1-1 0,-1 1 0,1 1 0,0-1 0,0 1 0,0 0 0,0 1 0,0 0 0,1 0 0,9-1 0,3 1 0,0 2 0,0 0 0,0 1 0,0 0 0,-1 2 0,1 0 0,0 2 0,-1 0 0,0 1 0,0 1 0,-1 1 0,0 0 0,0 1 0,-1 1 0,0 1 0,-1 1 0,0 0 0,26 27 0,-39-37 0,-1 0 0,0 0 0,0 1 0,0-1 0,-1 1 0,1 0 0,-1 0 0,1-1 0,1 5 0,-3-6 0,0 0 0,0 0 0,0 0 0,-1 0 0,1 0 0,0 0 0,0 0 0,0-1 0,-1 1 0,1 0 0,0 0 0,-1 0 0,1 0 0,-1-1 0,1 1 0,-1 0 0,1-1 0,-1 1 0,0 0 0,1-1 0,-1 1 0,0 0 0,1-1 0,-1 1 0,0-1 0,0 0 0,1 1 0,-1-1 0,0 1 0,0-1 0,0 0 0,0 0 0,0 0 0,1 1 0,-1-1 0,0 0 0,0 0 0,-1 0 0,-16 2 0,0 0 0,0-1 0,0-1 0,-1 0 0,1-1 0,0-1 0,0-1 0,0-1 0,1-1 0,-1 0 0,1-1 0,0 0 0,-16-10 0,21 9 0,-1 0 0,1-1 0,0 0 0,1-1 0,0 0 0,1 0 0,-16-19 0,20 21 0,1-1 0,0 1 0,0-1 0,1 0 0,0 0 0,1-1 0,0 1 0,0-1 0,0 0 0,1 1 0,1-1 0,-2-15 0,3 21 0,0 0 0,0 1 0,0-1 0,1 1 0,-1-1 0,1 1 0,0-1 0,-1 1 0,1-1 0,0 1 0,0-1 0,1 1 0,-1 0 0,0 0 0,1-1 0,-1 1 0,1 0 0,0 1 0,0-1 0,0 0 0,0 0 0,0 1 0,0-1 0,0 1 0,0 0 0,0-1 0,1 1 0,-1 0 0,1 0 0,-1 1 0,1-1 0,-1 0 0,1 1 0,-1 0 0,4-1 0,6 0 0,0 1 0,0 0 0,0 0 0,0 1 0,0 0 0,16 5 0,-6 0 0,-1 1 0,-1 1 0,1 1 0,-1 0 0,-1 2 0,0 0 0,0 1 0,21 19 0,-18-12 0,0 2 0,-2 0 0,0 1 0,-1 1 0,26 44 0,-39-58 0,-1 1 0,-1 0 0,1 0 0,-2 0 0,1 0 0,-1 1 0,-1-1 0,2 12 0,-4-19 0,1 0 0,-1 1 0,0-1 0,0 0 0,0 1 0,-1-1 0,1 0 0,-1 1 0,0-1 0,0 0 0,0 0 0,0 0 0,0 0 0,-1 0 0,1 0 0,-1 0 0,0 0 0,0 0 0,0-1 0,0 1 0,0-1 0,-1 0 0,1 1 0,-1-1 0,1 0 0,-1-1 0,0 1 0,0 0 0,-4 1 0,-4 1 0,0-2 0,1 1 0,-1-1 0,0-1 0,0 0 0,0-1 0,0 0 0,0 0 0,0-1 0,0-1 0,0 0 0,-19-6 0,8 1 0,0-1 0,0-1 0,1-1 0,0-1 0,-20-14 0,28 16 0,1-1 0,0 0 0,0 0 0,1-2 0,1 1 0,0-1 0,0-1 0,-12-22 0,18 29 0,1 1 0,0-1 0,1 0 0,-1 0 0,1 0 0,1 0 0,-1-1 0,1 1 0,0 0 0,0-1 0,1 1 0,0 0 0,0-1 0,0 1 0,1-1 0,0 1 0,0 0 0,1-1 0,0 1 0,0 0 0,0 0 0,1 0 0,4-8 0,-1 5 0,1 1 0,0 0 0,0 0 0,1 0 0,-1 1 0,2 0 0,-1 0 0,1 1 0,0 0 0,0 1 0,16-8 0,-9 8 0,-1 0 0,0 0 0,1 1 0,0 1 0,0 1 0,0 0 0,20 1 0,-10 2 0,1 1 0,-1 1 0,0 2 0,0 0 0,-1 2 0,0 1 0,0 0 0,0 2 0,30 17 0,-37-16 0,0 0 0,-1 1 0,0 1 0,0 1 0,-2 0 0,1 1 0,-2 0 0,23 33 0,-36-47 0,0 1 0,0 0 0,0-1 0,0 1 0,0-1 0,0 1 0,0 0 0,-1 0 0,1-1 0,-1 1 0,0 0 0,1 0 0,-1 0 0,0-1 0,0 1 0,0 0 0,0 0 0,0 0 0,-1 0 0,1-1 0,-1 4 0,0-4 0,0 1 0,0-1 0,0 0 0,-1 1 0,1-1 0,0 0 0,-1 0 0,1 0 0,-1 1 0,1-2 0,-1 1 0,0 0 0,1 0 0,-1 0 0,0-1 0,1 1 0,-4 0 0,-5 0 0,0 1 0,0-2 0,0 1 0,-1-1 0,1-1 0,-15-2 0,12 0 0,0 0 0,1-1 0,-1-1 0,1 0 0,0 0 0,0-1 0,1-1 0,0 0 0,0-1 0,-14-12 0,21 16 0,-1 1 0,1-1 0,0 0 0,1-1 0,-1 1 0,1-1 0,0 1 0,0-1 0,0 0 0,1 0 0,0 0 0,-1 0 0,2-1 0,-1 1 0,1-1 0,0 1 0,0-1 0,0 1 0,1-1 0,0 1 0,0-1 0,0 0 0,1 1 0,0-1 0,0 1 0,4-11 0,-2 10 0,0 0 0,0 1 0,1-1 0,0 1 0,1 0 0,-1 0 0,1 0 0,0 1 0,0 0 0,0 0 0,0 0 0,1 0 0,0 1 0,0 0 0,8-3 0,3-1 0,1 0 0,-1 2 0,1 0 0,21-2 0,-21 4 0,-1 1 0,0 1 0,0 0 0,0 2 0,1 0 0,-1 1 0,0 0 0,0 1 0,0 1 0,-1 1 0,1 1 0,-1 0 0,0 1 0,-1 0 0,0 2 0,0-1 0,-1 2 0,0 0 0,0 1 0,-1 0 0,-1 1 0,0 0 0,0 1 0,-1 1 0,-1 0 0,15 26 0,-22-34 0,2 1 0,-1 1 0,0 0 0,0 0 0,-1 0 0,4 14 0,-7-19 0,1 0 0,-1 0 0,0 0 0,0 0 0,-1 0 0,1 0 0,0 0 0,-1 0 0,0-1 0,0 1 0,0 0 0,0 0 0,0 0 0,0-1 0,-1 1 0,1 0 0,-1-1 0,0 1 0,0-1 0,-3 3 0,-2 2 0,0-2 0,0 1 0,0-1 0,-1 0 0,0 0 0,0-1 0,0 0 0,-1 0 0,1-1 0,-1-1 0,-16 4 0,-10 0 0,-58 2 0,88-7 0,-18-1 0,0 0 0,0-1 0,0-1 0,0-1 0,0-1 0,0-1 0,1-2 0,-42-16 0,55 19 0,0 0 0,1-1 0,-1 1 0,1-2 0,0 1 0,1-1 0,-1 0 0,1-1 0,0 0 0,1 0 0,0 0 0,0-1 0,0 0 0,1 0 0,0-1 0,1 1 0,0-1 0,0 0 0,1 0 0,0 0 0,1-1 0,0 1 0,-2-19 0,4 20 0,0 0 0,1 0 0,0 0 0,0 0 0,1 1 0,0-1 0,0 0 0,1 1 0,0-1 0,0 1 0,1 0 0,0 0 0,0 0 0,1 0 0,0 1 0,0 0 0,0 0 0,1 0 0,0 1 0,0 0 0,0 0 0,10-6 0,-2 3 0,0-1 0,1 2 0,1 0 0,-1 1 0,1 0 0,0 1 0,0 1 0,1 1 0,28-3 0,-26 6 0,0 0 0,-1 1 0,1 1 0,0 0 0,-1 2 0,1 0 0,-1 1 0,0 1 0,-1 0 0,1 2 0,-1 0 0,19 13 0,-16-9 0,-1 2 0,-1 1 0,0 0 0,-1 1 0,-1 1 0,0 0 0,-1 1 0,-1 1 0,16 29 0,-28-46 0,9 17 0,-1 0 0,-1 0 0,14 41 0,-21-54 0,-1 0 0,0 0 0,0 0 0,0 0 0,-1 0 0,0-1 0,0 1 0,-1 0 0,1 0 0,-1 0 0,-1 0 0,1 0 0,-1 0 0,0-1 0,0 1 0,-1-1 0,1 0 0,-1 1 0,-5 5 0,-3 2 0,0-1 0,-1 0 0,-1-1 0,0 0 0,0-1 0,-1 0 0,0-1 0,-1-1 0,0 0 0,0-1 0,-21 6 0,1-1 0,-1-2 0,0-2 0,0-1 0,-41 2 0,54-8 0,0 0 0,0-2 0,1 0 0,-1-1 0,0-2 0,0 0 0,1-2 0,0 0 0,0-1 0,-26-14 0,36 15 0,0 0 0,0-2 0,0 1 0,1-2 0,1 1 0,-1-1 0,1-1 0,1 0 0,0-1 0,0 1 0,1-2 0,1 1 0,0-1 0,0 0 0,1 0 0,1-1 0,0 0 0,-4-17 0,5 16 0,2 0 0,-1 0 0,2-1 0,0 1 0,1 0 0,0-1 0,1 1 0,1-1 0,0 1 0,1 0 0,0 0 0,8-19 0,-3 17 0,-1 0 0,2 0 0,0 1 0,1 0 0,0 1 0,1 0 0,1 1 0,0 0 0,18-14 0,-8 10 0,-1 1 0,2 2 0,0 0 0,1 1 0,1 1 0,-1 2 0,2 0 0,-1 2 0,1 1 0,1 0 0,-1 2 0,1 2 0,35-2 0,-30 6 0,0 2 0,-1 1 0,0 1 0,1 2 0,-2 0 0,1 3 0,-1 0 0,-1 2 0,0 1 0,-1 2 0,0 0 0,-1 2 0,-1 1 0,-1 1 0,35 34 0,-30-23 0,-1 0 0,-2 3 0,-1 0 0,-1 1 0,-3 1 0,0 2 0,-3 0 0,-1 1 0,-1 1 0,-3 0 0,13 54 0,-25-87 0,0 1 0,-1 0 0,0-1 0,-1 1 0,0-1 0,0 1 0,-1 10 0,1-15 0,-1 0 0,0 0 0,0 1 0,1-1 0,-1 0 0,0 0 0,-1 0 0,1 0 0,0 0 0,-1 0 0,1 0 0,-1 0 0,1-1 0,-1 1 0,0 0 0,0-1 0,0 0 0,0 1 0,0-1 0,0 0 0,0 0 0,0 0 0,0 0 0,-3 0 0,-8 2 0,0 0 0,0-1 0,0 0 0,0-1 0,0-1 0,0 0 0,-1-1 0,1 0 0,0-1 0,-19-5 0,-8-5 0,-77-32 0,106 39 0,-1 0 0,1-1 0,1-1 0,-1 1 0,1-2 0,1 1 0,-1-2 0,-8-9 0,15 16 0,1-1 0,0 0 0,0 1 0,0-1 0,0 0 0,0-1 0,1 1 0,-1 0 0,1 0 0,0-1 0,0 1 0,0 0 0,1-1 0,-1 1 0,1-1 0,-1 1 0,1-1 0,1 1 0,-1-1 0,0 0 0,1 1 0,-1 0 0,1-1 0,0 1 0,0-1 0,1 1 0,-1 0 0,1 0 0,-1 0 0,1 0 0,0 0 0,4-4 0,0 0 0,0 1 0,0 0 0,0 1 0,1-1 0,0 1 0,0 0 0,1 1 0,-1 0 0,1 0 0,0 1 0,0 0 0,0 0 0,0 1 0,1 0 0,-1 0 0,1 1 0,-1 0 0,11 0 0,-2 1 0,1 1 0,-1 0 0,1 1 0,-1 1 0,1 1 0,-1 0 0,32 14 0,-27-8 0,1 1 0,-2 2 0,0 0 0,0 1 0,-1 1 0,-1 1 0,28 29 0,-34-30 0,0 0 0,-2 1 0,1 0 0,-2 1 0,0 0 0,-2 0 0,1 1 0,-2 1 0,-1-1 0,6 24 0,-11-36 0,0 0 0,0 1 0,-1-1 0,0 0 0,0 1 0,-1-1 0,1 1 0,-1-1 0,-1 0 0,1 0 0,-1 1 0,0-1 0,-1 0 0,1-1 0,-1 1 0,0 0 0,-1-1 0,1 0 0,-1 1 0,0-2 0,0 1 0,-1 0 0,1-1 0,-1 0 0,0 0 0,0 0 0,-6 3 0,-8 4 0,-1 0 0,0-2 0,0 0 0,-1-1 0,0-1 0,-34 7 0,17-7 0,0-1 0,0-1 0,-55-2 0,77-3 0,0-1 0,0-1 0,0 0 0,1-1 0,-1 0 0,1-2 0,0 1 0,0-2 0,1 0 0,-1-1 0,-14-9 0,25 13 0,0 0 0,0 0 0,1 0 0,-1-1 0,1 1 0,0-1 0,0 0 0,-3-5 0,5 9 0,1-1 0,-1 0 0,1 1 0,0-1 0,0 0 0,-1 0 0,1 1 0,0-1 0,0 0 0,0 0 0,0 1 0,0-1 0,0 0 0,0 0 0,0 0 0,0 1 0,0-1 0,1 0 0,-1 0 0,0 1 0,0-1 0,1-1 0,0 1 0,0 0 0,1 0 0,-1 0 0,0 0 0,0 0 0,1 0 0,-1 0 0,0 1 0,1-1 0,-1 0 0,1 1 0,-1-1 0,1 1 0,-1-1 0,4 1 0,8-2 0,0 1 0,0 1 0,0 0 0,0 0 0,0 2 0,0-1 0,-1 2 0,1 0 0,0 0 0,-1 1 0,1 1 0,-1 0 0,22 13 0,-16-8 0,0 2 0,0 0 0,-2 1 0,1 1 0,-2 0 0,0 1 0,26 34 0,-40-48 0,1 0 0,-1 1 0,0 0 0,0-1 0,0 1 0,-1-1 0,1 1 0,0 0 0,-1 0 0,1-1 0,-1 1 0,1 0 0,-1 0 0,0 0 0,0-1 0,1 1 0,-1 0 0,-1 3 0,1-4 0,-1 0 0,0 0 0,1 0 0,-1 1 0,0-1 0,0 0 0,0 0 0,1 0 0,-1 0 0,0 0 0,0-1 0,-1 1 0,1 0 0,0 0 0,0-1 0,0 1 0,0-1 0,-1 1 0,-1 0 0,-8 1 0,0 1 0,0-2 0,0 0 0,-22 0 0,23-1 0,-248-6-18,175 3-1329,63 3-5479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4015" cy="490410"/>
          </a:xfrm>
          <a:prstGeom prst="rect">
            <a:avLst/>
          </a:prstGeom>
        </p:spPr>
        <p:txBody>
          <a:bodyPr vert="horz" lIns="90195" tIns="45097" rIns="90195" bIns="45097" rtlCol="0"/>
          <a:lstStyle>
            <a:lvl1pPr algn="l">
              <a:defRPr sz="1200"/>
            </a:lvl1pPr>
          </a:lstStyle>
          <a:p>
            <a:endParaRPr lang="en-US"/>
          </a:p>
        </p:txBody>
      </p:sp>
      <p:sp>
        <p:nvSpPr>
          <p:cNvPr id="3" name="Date Placeholder 2"/>
          <p:cNvSpPr>
            <a:spLocks noGrp="1"/>
          </p:cNvSpPr>
          <p:nvPr>
            <p:ph type="dt" idx="1"/>
          </p:nvPr>
        </p:nvSpPr>
        <p:spPr>
          <a:xfrm>
            <a:off x="3809081" y="1"/>
            <a:ext cx="2914015" cy="490410"/>
          </a:xfrm>
          <a:prstGeom prst="rect">
            <a:avLst/>
          </a:prstGeom>
        </p:spPr>
        <p:txBody>
          <a:bodyPr vert="horz" lIns="90195" tIns="45097" rIns="90195" bIns="45097" rtlCol="0"/>
          <a:lstStyle>
            <a:lvl1pPr algn="r">
              <a:defRPr sz="1200"/>
            </a:lvl1pPr>
          </a:lstStyle>
          <a:p>
            <a:fld id="{A1DCD12D-1CE1-43AC-95FD-88C44BB29D01}" type="datetimeFigureOut">
              <a:rPr lang="en-US" smtClean="0"/>
              <a:t>12/5/2024</a:t>
            </a:fld>
            <a:endParaRPr lang="en-US"/>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0195" tIns="45097" rIns="90195" bIns="45097" rtlCol="0" anchor="ctr"/>
          <a:lstStyle/>
          <a:p>
            <a:endParaRPr lang="en-US"/>
          </a:p>
        </p:txBody>
      </p:sp>
      <p:sp>
        <p:nvSpPr>
          <p:cNvPr id="5" name="Notes Placeholder 4"/>
          <p:cNvSpPr>
            <a:spLocks noGrp="1"/>
          </p:cNvSpPr>
          <p:nvPr>
            <p:ph type="body" sz="quarter" idx="3"/>
          </p:nvPr>
        </p:nvSpPr>
        <p:spPr>
          <a:xfrm>
            <a:off x="672465" y="4703854"/>
            <a:ext cx="5379720" cy="3848606"/>
          </a:xfrm>
          <a:prstGeom prst="rect">
            <a:avLst/>
          </a:prstGeom>
        </p:spPr>
        <p:txBody>
          <a:bodyPr vert="horz" lIns="90195" tIns="45097" rIns="90195" bIns="4509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283834"/>
            <a:ext cx="2914015" cy="490409"/>
          </a:xfrm>
          <a:prstGeom prst="rect">
            <a:avLst/>
          </a:prstGeom>
        </p:spPr>
        <p:txBody>
          <a:bodyPr vert="horz" lIns="90195" tIns="45097" rIns="90195" bIns="45097" rtlCol="0" anchor="b"/>
          <a:lstStyle>
            <a:lvl1pPr algn="l">
              <a:defRPr sz="1200"/>
            </a:lvl1pPr>
          </a:lstStyle>
          <a:p>
            <a:endParaRPr lang="en-US"/>
          </a:p>
        </p:txBody>
      </p:sp>
      <p:sp>
        <p:nvSpPr>
          <p:cNvPr id="7" name="Slide Number Placeholder 6"/>
          <p:cNvSpPr>
            <a:spLocks noGrp="1"/>
          </p:cNvSpPr>
          <p:nvPr>
            <p:ph type="sldNum" sz="quarter" idx="5"/>
          </p:nvPr>
        </p:nvSpPr>
        <p:spPr>
          <a:xfrm>
            <a:off x="3809081" y="9283834"/>
            <a:ext cx="2914015" cy="490409"/>
          </a:xfrm>
          <a:prstGeom prst="rect">
            <a:avLst/>
          </a:prstGeom>
        </p:spPr>
        <p:txBody>
          <a:bodyPr vert="horz" lIns="90195" tIns="45097" rIns="90195" bIns="45097" rtlCol="0" anchor="b"/>
          <a:lstStyle>
            <a:lvl1pPr algn="r">
              <a:defRPr sz="1200"/>
            </a:lvl1pPr>
          </a:lstStyle>
          <a:p>
            <a:fld id="{EC8F9C7F-2BED-49EF-B093-9568885A4A74}" type="slidenum">
              <a:rPr lang="en-US" smtClean="0"/>
              <a:t>‹#›</a:t>
            </a:fld>
            <a:endParaRPr lang="en-US"/>
          </a:p>
        </p:txBody>
      </p:sp>
    </p:spTree>
    <p:extLst>
      <p:ext uri="{BB962C8B-B14F-4D97-AF65-F5344CB8AC3E}">
        <p14:creationId xmlns:p14="http://schemas.microsoft.com/office/powerpoint/2010/main" val="26369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14" indent="-169114">
              <a:buFont typeface="Arial" panose="020B0604020202020204" pitchFamily="34" charset="0"/>
              <a:buChar char="•"/>
            </a:pPr>
            <a:endParaRPr lang="en-BE"/>
          </a:p>
        </p:txBody>
      </p:sp>
      <p:sp>
        <p:nvSpPr>
          <p:cNvPr id="4" name="Slide Number Placeholder 3"/>
          <p:cNvSpPr>
            <a:spLocks noGrp="1"/>
          </p:cNvSpPr>
          <p:nvPr>
            <p:ph type="sldNum" sz="quarter" idx="5"/>
          </p:nvPr>
        </p:nvSpPr>
        <p:spPr/>
        <p:txBody>
          <a:bodyPr/>
          <a:lstStyle/>
          <a:p>
            <a:fld id="{50977B6A-BD72-4EEA-AA5B-D8C71AC8A3F3}" type="slidenum">
              <a:rPr lang="en-GB" smtClean="0"/>
              <a:t>1</a:t>
            </a:fld>
            <a:endParaRPr lang="en-GB"/>
          </a:p>
        </p:txBody>
      </p:sp>
    </p:spTree>
    <p:extLst>
      <p:ext uri="{BB962C8B-B14F-4D97-AF65-F5344CB8AC3E}">
        <p14:creationId xmlns:p14="http://schemas.microsoft.com/office/powerpoint/2010/main" val="221833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Insurance Europe welcomes the recognition in both the EP and Council texts that</a:t>
            </a:r>
            <a:r>
              <a:rPr lang="en-BE" sz="1000" dirty="0">
                <a:latin typeface="Verdana" panose="020B0604030504040204" pitchFamily="34" charset="0"/>
                <a:ea typeface="Times New Roman" panose="02020603050405020304" pitchFamily="18" charset="0"/>
                <a:cs typeface="Times New Roman" panose="02020603050405020304" pitchFamily="18" charset="0"/>
              </a:rPr>
              <a:t>,</a:t>
            </a:r>
            <a:r>
              <a:rPr lang="en-GB" sz="1000" dirty="0">
                <a:latin typeface="Verdana" panose="020B0604030504040204" pitchFamily="34" charset="0"/>
                <a:ea typeface="Times New Roman" panose="02020603050405020304" pitchFamily="18" charset="0"/>
                <a:cs typeface="Times New Roman" panose="02020603050405020304" pitchFamily="18" charset="0"/>
              </a:rPr>
              <a:t> if Value for Money (</a:t>
            </a:r>
            <a:r>
              <a:rPr lang="en-GB" sz="1000" dirty="0" err="1">
                <a:latin typeface="Verdana" panose="020B0604030504040204" pitchFamily="34" charset="0"/>
                <a:ea typeface="Times New Roman" panose="02020603050405020304" pitchFamily="18" charset="0"/>
                <a:cs typeface="Times New Roman" panose="02020603050405020304" pitchFamily="18" charset="0"/>
              </a:rPr>
              <a:t>VfM</a:t>
            </a:r>
            <a:r>
              <a:rPr lang="en-GB" sz="1000" dirty="0">
                <a:latin typeface="Verdana" panose="020B0604030504040204" pitchFamily="34" charset="0"/>
                <a:ea typeface="Times New Roman" panose="02020603050405020304" pitchFamily="18" charset="0"/>
                <a:cs typeface="Times New Roman" panose="02020603050405020304" pitchFamily="18" charset="0"/>
              </a:rPr>
              <a:t>) benchmarks are introduced, they should be aimed at supervisors to facilitate the identification of outliers in the market that require further investigation.</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At the same time,</a:t>
            </a:r>
            <a:r>
              <a:rPr lang="en-BE" sz="1000" dirty="0">
                <a:latin typeface="Verdana" panose="020B0604030504040204" pitchFamily="34" charset="0"/>
                <a:ea typeface="Times New Roman" panose="02020603050405020304" pitchFamily="18" charset="0"/>
                <a:cs typeface="Times New Roman" panose="02020603050405020304" pitchFamily="18" charset="0"/>
              </a:rPr>
              <a:t> the industry does not </a:t>
            </a:r>
            <a:r>
              <a:rPr lang="en-GB" sz="1000" dirty="0">
                <a:latin typeface="Verdana" panose="020B0604030504040204" pitchFamily="34" charset="0"/>
                <a:ea typeface="Times New Roman" panose="02020603050405020304" pitchFamily="18" charset="0"/>
                <a:cs typeface="Times New Roman" panose="02020603050405020304" pitchFamily="18" charset="0"/>
              </a:rPr>
              <a:t>not understand the benefits of a </a:t>
            </a:r>
            <a:r>
              <a:rPr lang="en-GB" sz="1000" b="1" dirty="0">
                <a:latin typeface="Verdana" panose="020B0604030504040204" pitchFamily="34" charset="0"/>
                <a:ea typeface="Times New Roman" panose="02020603050405020304" pitchFamily="18" charset="0"/>
                <a:cs typeface="Times New Roman" panose="02020603050405020304" pitchFamily="18" charset="0"/>
              </a:rPr>
              <a:t>peer grouping performed by manufacturers</a:t>
            </a:r>
            <a:r>
              <a:rPr lang="en-BE" sz="1000" b="1" dirty="0">
                <a:latin typeface="Verdana" panose="020B0604030504040204" pitchFamily="34" charset="0"/>
                <a:ea typeface="Times New Roman" panose="02020603050405020304" pitchFamily="18" charset="0"/>
                <a:cs typeface="Times New Roman" panose="02020603050405020304" pitchFamily="18" charset="0"/>
              </a:rPr>
              <a:t> or distributors</a:t>
            </a:r>
            <a:r>
              <a:rPr lang="en-GB" sz="1000" dirty="0">
                <a:latin typeface="Verdana" panose="020B0604030504040204" pitchFamily="34" charset="0"/>
                <a:ea typeface="Times New Roman" panose="02020603050405020304" pitchFamily="18" charset="0"/>
                <a:cs typeface="Times New Roman" panose="02020603050405020304" pitchFamily="18" charset="0"/>
              </a:rPr>
              <a:t>. There is a high concern that the peer grouping would represent a “benchmark in disguise” because:</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marL="285715" indent="-285715" algn="just">
              <a:lnSpc>
                <a:spcPct val="120000"/>
              </a:lnSpc>
              <a:buFont typeface="Arial" panose="020B0604020202020204" pitchFamily="34" charset="0"/>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It would force product manufacturers to make extra efforts to justify deviations from the average price of other products in the market</a:t>
            </a:r>
            <a:r>
              <a:rPr lang="en-BE" sz="1000" dirty="0">
                <a:solidFill>
                  <a:srgbClr val="000000"/>
                </a:solidFill>
                <a:latin typeface="Verdana" panose="020B0604030504040204" pitchFamily="34" charset="0"/>
                <a:ea typeface="Times New Roman" panose="02020603050405020304" pitchFamily="18" charset="0"/>
                <a:cs typeface="Frutiger LT Std 45 Light"/>
              </a:rPr>
              <a:t> (as per the Council proposal)</a:t>
            </a:r>
            <a:r>
              <a:rPr lang="en-GB" sz="1000" dirty="0">
                <a:solidFill>
                  <a:srgbClr val="000000"/>
                </a:solidFill>
                <a:latin typeface="Verdana" panose="020B0604030504040204" pitchFamily="34" charset="0"/>
                <a:ea typeface="Times New Roman" panose="02020603050405020304" pitchFamily="18" charset="0"/>
                <a:cs typeface="Frutiger LT Std 45 Light"/>
              </a:rPr>
              <a:t>. This would lead to product and price standardisation, less choice and quality for consumers.</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285715" indent="-285715" algn="just">
              <a:lnSpc>
                <a:spcPct val="120000"/>
              </a:lnSpc>
              <a:buFont typeface="Arial" panose="020B0604020202020204" pitchFamily="34" charset="0"/>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It would increase data collection and red tape, which is against the EU goal to make it easier for companies to do business.</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285715" indent="-285715" algn="just">
              <a:lnSpc>
                <a:spcPct val="120000"/>
              </a:lnSpc>
              <a:buFont typeface="Arial" panose="020B0604020202020204" pitchFamily="34" charset="0"/>
              <a:buChar char="•"/>
            </a:pPr>
            <a:endParaRPr lang="en-BE" sz="1800" dirty="0">
              <a:solidFill>
                <a:srgbClr val="000000"/>
              </a:solidFill>
              <a:latin typeface="Verdana" panose="020B0604030504040204" pitchFamily="34" charset="0"/>
              <a:ea typeface="Times New Roman" panose="02020603050405020304" pitchFamily="18" charset="0"/>
              <a:cs typeface="Frutiger LT Std 45 Light"/>
            </a:endParaRPr>
          </a:p>
          <a:p>
            <a:pPr algn="just">
              <a:lnSpc>
                <a:spcPct val="120000"/>
              </a:lnSpc>
            </a:pPr>
            <a:endParaRPr lang="en-BE" sz="1800" dirty="0">
              <a:solidFill>
                <a:srgbClr val="000000"/>
              </a:solidFill>
              <a:latin typeface="Verdana" panose="020B0604030504040204" pitchFamily="34" charset="0"/>
              <a:ea typeface="Times New Roman" panose="02020603050405020304" pitchFamily="18" charset="0"/>
              <a:cs typeface="Frutiger LT Std 45 Light"/>
            </a:endParaRPr>
          </a:p>
          <a:p>
            <a:pPr algn="just" defTabSz="914288">
              <a:lnSpc>
                <a:spcPct val="120000"/>
              </a:lnSpc>
              <a:defRPr/>
            </a:pPr>
            <a:endParaRPr lang="en-BE" sz="1800" spc="-20" dirty="0">
              <a:latin typeface="Verdana" panose="020B0604030504040204" pitchFamily="34" charset="0"/>
              <a:ea typeface="Times New Roman" panose="02020603050405020304" pitchFamily="18" charset="0"/>
              <a:cs typeface="Times New Roman" panose="02020603050405020304" pitchFamily="18" charset="0"/>
            </a:endParaRPr>
          </a:p>
          <a:p>
            <a:pPr algn="just" defTabSz="914288">
              <a:lnSpc>
                <a:spcPct val="120000"/>
              </a:lnSpc>
              <a:defRPr/>
            </a:pPr>
            <a:endParaRPr lang="en-BE" sz="1800" spc="-2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endParaRPr lang="en-BE" sz="18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GB" sz="1800" dirty="0">
                <a:latin typeface="Verdana" panose="020B0604030504040204" pitchFamily="34" charset="0"/>
                <a:ea typeface="Times New Roman" panose="02020603050405020304" pitchFamily="18" charset="0"/>
                <a:cs typeface="Times New Roman" panose="02020603050405020304" pitchFamily="18" charset="0"/>
              </a:rPr>
              <a:t> </a:t>
            </a:r>
            <a:endParaRPr lang="en-BE" sz="18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endParaRPr lang="en-GB" dirty="0"/>
          </a:p>
        </p:txBody>
      </p:sp>
      <p:sp>
        <p:nvSpPr>
          <p:cNvPr id="4" name="Slide Number Placeholder 3"/>
          <p:cNvSpPr>
            <a:spLocks noGrp="1"/>
          </p:cNvSpPr>
          <p:nvPr>
            <p:ph type="sldNum" sz="quarter" idx="5"/>
          </p:nvPr>
        </p:nvSpPr>
        <p:spPr/>
        <p:txBody>
          <a:bodyPr/>
          <a:lstStyle/>
          <a:p>
            <a:pPr defTabSz="901946">
              <a:defRPr/>
            </a:pPr>
            <a:fld id="{C7B12581-8A9B-473A-BD88-02B7CE841C30}" type="slidenum">
              <a:rPr lang="en-GB">
                <a:solidFill>
                  <a:prstClr val="black"/>
                </a:solidFill>
                <a:latin typeface="Calibri" panose="020F0502020204030204"/>
              </a:rPr>
              <a:pPr defTabSz="901946">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27664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GB" sz="1000" spc="-20" dirty="0">
                <a:latin typeface="Verdana" panose="020B0604030504040204" pitchFamily="34" charset="0"/>
                <a:ea typeface="Times New Roman" panose="02020603050405020304" pitchFamily="18" charset="0"/>
                <a:cs typeface="Times New Roman" panose="02020603050405020304" pitchFamily="18" charset="0"/>
              </a:rPr>
              <a:t>What is important is that the product provides value </a:t>
            </a:r>
            <a:r>
              <a:rPr lang="en-GB" sz="1000" i="1" spc="-20" dirty="0">
                <a:latin typeface="Verdana" panose="020B0604030504040204" pitchFamily="34" charset="0"/>
                <a:ea typeface="Times New Roman" panose="02020603050405020304" pitchFamily="18" charset="0"/>
                <a:cs typeface="Times New Roman" panose="02020603050405020304" pitchFamily="18" charset="0"/>
              </a:rPr>
              <a:t>per se</a:t>
            </a:r>
            <a:r>
              <a:rPr lang="en-GB" sz="1000" spc="-20" dirty="0">
                <a:latin typeface="Verdana" panose="020B0604030504040204" pitchFamily="34" charset="0"/>
                <a:ea typeface="Times New Roman" panose="02020603050405020304" pitchFamily="18" charset="0"/>
                <a:cs typeface="Times New Roman" panose="02020603050405020304" pitchFamily="18" charset="0"/>
              </a:rPr>
              <a:t>, not in comparison with other products in the market. </a:t>
            </a:r>
            <a:r>
              <a:rPr lang="en-GB" sz="1000" dirty="0">
                <a:latin typeface="Verdana" panose="020B0604030504040204" pitchFamily="34" charset="0"/>
                <a:ea typeface="Times New Roman" panose="02020603050405020304" pitchFamily="18" charset="0"/>
                <a:cs typeface="Times New Roman" panose="02020603050405020304" pitchFamily="18" charset="0"/>
              </a:rPr>
              <a:t>To avoid the risk of a “price control” and other negative consequences in the market, the final RIS text needs to specify that: </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 </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marL="342858" indent="-342858" algn="just">
              <a:lnSpc>
                <a:spcPct val="120000"/>
              </a:lnSpc>
              <a:buFont typeface="Symbol" panose="05050102010706020507" pitchFamily="18" charset="2"/>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The development and use of </a:t>
            </a:r>
            <a:r>
              <a:rPr lang="en-GB" sz="1000" b="1" dirty="0" err="1">
                <a:solidFill>
                  <a:srgbClr val="000000"/>
                </a:solidFill>
                <a:latin typeface="Verdana" panose="020B0604030504040204" pitchFamily="34" charset="0"/>
                <a:ea typeface="Times New Roman" panose="02020603050405020304" pitchFamily="18" charset="0"/>
                <a:cs typeface="Frutiger LT Std 45 Light"/>
              </a:rPr>
              <a:t>VfM</a:t>
            </a:r>
            <a:r>
              <a:rPr lang="en-GB" sz="1000" b="1" dirty="0">
                <a:solidFill>
                  <a:srgbClr val="000000"/>
                </a:solidFill>
                <a:latin typeface="Verdana" panose="020B0604030504040204" pitchFamily="34" charset="0"/>
                <a:ea typeface="Times New Roman" panose="02020603050405020304" pitchFamily="18" charset="0"/>
                <a:cs typeface="Frutiger LT Std 45 Light"/>
              </a:rPr>
              <a:t> benchmarks</a:t>
            </a:r>
            <a:r>
              <a:rPr lang="en-BE" sz="1000" b="1" dirty="0">
                <a:solidFill>
                  <a:srgbClr val="000000"/>
                </a:solidFill>
                <a:latin typeface="Verdana" panose="020B0604030504040204" pitchFamily="34" charset="0"/>
                <a:ea typeface="Times New Roman" panose="02020603050405020304" pitchFamily="18" charset="0"/>
                <a:cs typeface="Frutiger LT Std 45 Light"/>
              </a:rPr>
              <a:t> </a:t>
            </a:r>
            <a:r>
              <a:rPr lang="en-BE" sz="1000" dirty="0">
                <a:solidFill>
                  <a:srgbClr val="000000"/>
                </a:solidFill>
                <a:latin typeface="Verdana" panose="020B0604030504040204" pitchFamily="34" charset="0"/>
                <a:ea typeface="Times New Roman" panose="02020603050405020304" pitchFamily="18" charset="0"/>
                <a:cs typeface="Frutiger LT Std 45 Light"/>
              </a:rPr>
              <a:t>are for supervisory purposes only and</a:t>
            </a:r>
            <a:r>
              <a:rPr lang="en-GB" sz="1000" dirty="0">
                <a:solidFill>
                  <a:srgbClr val="000000"/>
                </a:solidFill>
                <a:latin typeface="Verdana" panose="020B0604030504040204" pitchFamily="34" charset="0"/>
                <a:ea typeface="Times New Roman" panose="02020603050405020304" pitchFamily="18" charset="0"/>
                <a:cs typeface="Frutiger LT Std 45 Light"/>
              </a:rPr>
              <a:t> remains outside the Product Oversight and Governance (POG) rules. This can be achieved by regulating benchmarks under a new Article 12a instead of Article 25 of IDD, as currently proposed by the EP.</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defTabSz="914288">
              <a:lnSpc>
                <a:spcPct val="120000"/>
              </a:lnSpc>
              <a:buFont typeface="Symbol" panose="05050102010706020507" pitchFamily="18" charset="2"/>
              <a:buChar char=""/>
              <a:defRPr/>
            </a:pPr>
            <a:r>
              <a:rPr lang="en-GB" sz="1000" spc="-30" dirty="0">
                <a:solidFill>
                  <a:srgbClr val="000000"/>
                </a:solidFill>
                <a:latin typeface="Verdana" panose="020B0604030504040204" pitchFamily="34" charset="0"/>
                <a:ea typeface="Times New Roman" panose="02020603050405020304" pitchFamily="18" charset="0"/>
                <a:cs typeface="Frutiger LT Std 45 Light"/>
              </a:rPr>
              <a:t>Authorities focus on cases of “significant deviation” from the benchmark to the detriment of the client.</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defTabSz="914288">
              <a:lnSpc>
                <a:spcPct val="120000"/>
              </a:lnSpc>
              <a:buFont typeface="Symbol" panose="05050102010706020507" pitchFamily="18" charset="2"/>
              <a:buChar char=""/>
              <a:defRPr/>
            </a:pPr>
            <a:r>
              <a:rPr lang="en-GB" sz="1000" dirty="0">
                <a:solidFill>
                  <a:srgbClr val="000000"/>
                </a:solidFill>
                <a:latin typeface="Verdana" panose="020B0604030504040204" pitchFamily="34" charset="0"/>
                <a:ea typeface="Times New Roman" panose="02020603050405020304" pitchFamily="18" charset="0"/>
                <a:cs typeface="Frutiger LT Std 45 Light"/>
              </a:rPr>
              <a:t>No additional reporting is required as the Key Information Document (KID) and existing data collection, such as Solvency II reporting, are sufficient to perform a first market screening. At the same time, the European Single Access Point (ESAP) will soon make the KID information even more easily accessible.</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defTabSz="914288">
              <a:lnSpc>
                <a:spcPct val="120000"/>
              </a:lnSpc>
              <a:buFont typeface="Symbol" panose="05050102010706020507" pitchFamily="18" charset="2"/>
              <a:buChar char=""/>
              <a:defRPr/>
            </a:pPr>
            <a:r>
              <a:rPr lang="en-GB" sz="1000" dirty="0">
                <a:solidFill>
                  <a:srgbClr val="000000"/>
                </a:solidFill>
                <a:latin typeface="Verdana" panose="020B0604030504040204" pitchFamily="34" charset="0"/>
                <a:ea typeface="Times New Roman" panose="02020603050405020304" pitchFamily="18" charset="0"/>
                <a:cs typeface="Frutiger LT Std 45 Light"/>
              </a:rPr>
              <a:t>Benchmarks consider both the qualitative and quantitative features of insurance products.</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a:lnSpc>
                <a:spcPct val="120000"/>
              </a:lnSpc>
              <a:buFont typeface="Symbol" panose="05050102010706020507" pitchFamily="18" charset="2"/>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Benchmarks are not published, to avoid any misuse or misunderstanding by the wider public.</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 </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BE" sz="1000" spc="-20" dirty="0">
                <a:latin typeface="Verdana" panose="020B0604030504040204" pitchFamily="34" charset="0"/>
                <a:ea typeface="Times New Roman" panose="02020603050405020304" pitchFamily="18" charset="0"/>
                <a:cs typeface="Times New Roman" panose="02020603050405020304" pitchFamily="18" charset="0"/>
              </a:rPr>
              <a:t>Similarly, </a:t>
            </a:r>
            <a:r>
              <a:rPr lang="en-BE" sz="1000" spc="-20" dirty="0" err="1">
                <a:latin typeface="Verdana" panose="020B0604030504040204" pitchFamily="34" charset="0"/>
                <a:ea typeface="Times New Roman" panose="02020603050405020304" pitchFamily="18" charset="0"/>
                <a:cs typeface="Times New Roman" panose="02020603050405020304" pitchFamily="18" charset="0"/>
              </a:rPr>
              <a:t>i</a:t>
            </a:r>
            <a:r>
              <a:rPr lang="en-GB" sz="1000" spc="-20" dirty="0">
                <a:latin typeface="Verdana" panose="020B0604030504040204" pitchFamily="34" charset="0"/>
                <a:ea typeface="Times New Roman" panose="02020603050405020304" pitchFamily="18" charset="0"/>
                <a:cs typeface="Times New Roman" panose="02020603050405020304" pitchFamily="18" charset="0"/>
              </a:rPr>
              <a:t>f a </a:t>
            </a:r>
            <a:r>
              <a:rPr lang="en-GB" sz="1000" b="1" spc="-20" dirty="0">
                <a:latin typeface="Verdana" panose="020B0604030504040204" pitchFamily="34" charset="0"/>
                <a:ea typeface="Times New Roman" panose="02020603050405020304" pitchFamily="18" charset="0"/>
                <a:cs typeface="Times New Roman" panose="02020603050405020304" pitchFamily="18" charset="0"/>
              </a:rPr>
              <a:t>peer grouping </a:t>
            </a:r>
            <a:r>
              <a:rPr lang="en-GB" sz="1000" spc="-20" dirty="0">
                <a:latin typeface="Verdana" panose="020B0604030504040204" pitchFamily="34" charset="0"/>
                <a:ea typeface="Times New Roman" panose="02020603050405020304" pitchFamily="18" charset="0"/>
                <a:cs typeface="Times New Roman" panose="02020603050405020304" pitchFamily="18" charset="0"/>
              </a:rPr>
              <a:t>is introduced, it must be clarified that:</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 </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a:p>
            <a:pPr marL="342858" indent="-342858" algn="just">
              <a:lnSpc>
                <a:spcPct val="120000"/>
              </a:lnSpc>
              <a:buFont typeface="Symbol" panose="05050102010706020507" pitchFamily="18" charset="2"/>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It is done only by manufacturers and not by distributors, as there is no need to duplicate the </a:t>
            </a:r>
            <a:r>
              <a:rPr lang="en-GB" sz="1000" dirty="0" err="1">
                <a:solidFill>
                  <a:srgbClr val="000000"/>
                </a:solidFill>
                <a:latin typeface="Verdana" panose="020B0604030504040204" pitchFamily="34" charset="0"/>
                <a:ea typeface="Times New Roman" panose="02020603050405020304" pitchFamily="18" charset="0"/>
                <a:cs typeface="Frutiger LT Std 45 Light"/>
              </a:rPr>
              <a:t>VfM</a:t>
            </a:r>
            <a:r>
              <a:rPr lang="en-GB" sz="1000" dirty="0">
                <a:solidFill>
                  <a:srgbClr val="000000"/>
                </a:solidFill>
                <a:latin typeface="Verdana" panose="020B0604030504040204" pitchFamily="34" charset="0"/>
                <a:ea typeface="Times New Roman" panose="02020603050405020304" pitchFamily="18" charset="0"/>
                <a:cs typeface="Frutiger LT Std 45 Light"/>
              </a:rPr>
              <a:t> assessment.</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a:lnSpc>
                <a:spcPct val="120000"/>
              </a:lnSpc>
              <a:buFont typeface="Symbol" panose="05050102010706020507" pitchFamily="18" charset="2"/>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Manufacturers are free to define their own internal methodology for the peer grouping, in line with the flexible nature of POG, and without the need to justify deviations. What is key is that manufacturers duly document the assessment done as part of the internal POG documentation, to be presented to authorities in case of controls. </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342858" indent="-342858" algn="just">
              <a:lnSpc>
                <a:spcPct val="120000"/>
              </a:lnSpc>
              <a:buFont typeface="Symbol" panose="05050102010706020507" pitchFamily="18" charset="2"/>
              <a:buChar char=""/>
            </a:pPr>
            <a:r>
              <a:rPr lang="en-GB" sz="1000" dirty="0">
                <a:solidFill>
                  <a:srgbClr val="000000"/>
                </a:solidFill>
                <a:latin typeface="Verdana" panose="020B0604030504040204" pitchFamily="34" charset="0"/>
                <a:ea typeface="Times New Roman" panose="02020603050405020304" pitchFamily="18" charset="0"/>
                <a:cs typeface="Frutiger LT Std 45 Light"/>
              </a:rPr>
              <a:t>There is no need for new data collection, data publication or payment of fees to access data. It would be sufficient for manufacturers to use the data available in the ESAP as soon as implemented. </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algn="just">
              <a:lnSpc>
                <a:spcPct val="120000"/>
              </a:lnSpc>
            </a:pPr>
            <a:endParaRPr lang="en-BE" sz="1000" spc="-1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20000"/>
              </a:lnSpc>
            </a:pPr>
            <a:r>
              <a:rPr lang="en-BE" sz="1000" spc="-1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Besides, t</a:t>
            </a:r>
            <a:r>
              <a:rPr lang="en-GB" sz="1000" spc="-10" dirty="0">
                <a:solidFill>
                  <a:srgbClr val="000000"/>
                </a:solidFill>
                <a:latin typeface="Verdana" panose="020B0604030504040204" pitchFamily="34" charset="0"/>
                <a:ea typeface="Times New Roman" panose="02020603050405020304" pitchFamily="18" charset="0"/>
                <a:cs typeface="Frutiger LT Std 45 Light"/>
              </a:rPr>
              <a:t>he new rules should be clearly defined in the Level 1, with no need for Level 2 that would only make the system more rigid and complex. To facilitate market convergence, the European Insurance and Occupational Pensions Authority (EIOPA) should instead work on further guidance.</a:t>
            </a:r>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algn="just">
              <a:lnSpc>
                <a:spcPct val="120000"/>
              </a:lnSpc>
            </a:pPr>
            <a:endParaRPr lang="en-GB" dirty="0"/>
          </a:p>
        </p:txBody>
      </p:sp>
      <p:sp>
        <p:nvSpPr>
          <p:cNvPr id="4" name="Slide Number Placeholder 3"/>
          <p:cNvSpPr>
            <a:spLocks noGrp="1"/>
          </p:cNvSpPr>
          <p:nvPr>
            <p:ph type="sldNum" sz="quarter" idx="5"/>
          </p:nvPr>
        </p:nvSpPr>
        <p:spPr/>
        <p:txBody>
          <a:bodyPr/>
          <a:lstStyle/>
          <a:p>
            <a:pPr defTabSz="901946">
              <a:defRPr/>
            </a:pPr>
            <a:fld id="{C7B12581-8A9B-473A-BD88-02B7CE841C30}" type="slidenum">
              <a:rPr lang="en-GB">
                <a:solidFill>
                  <a:prstClr val="black"/>
                </a:solidFill>
                <a:latin typeface="Calibri" panose="020F0502020204030204"/>
              </a:rPr>
              <a:pPr defTabSz="901946">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8873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There is a need to </a:t>
            </a:r>
            <a:r>
              <a:rPr lang="en-BE" sz="1000" b="1" kern="100" dirty="0">
                <a:latin typeface="Aptos" panose="020B0004020202020204" pitchFamily="34" charset="0"/>
                <a:ea typeface="Aptos" panose="020B0004020202020204" pitchFamily="34" charset="0"/>
                <a:cs typeface="Times New Roman" panose="02020603050405020304" pitchFamily="18" charset="0"/>
              </a:rPr>
              <a:t>oppose the development of an online EU comparator</a:t>
            </a:r>
            <a:r>
              <a:rPr lang="en-GB" sz="1000" b="1" kern="100" dirty="0">
                <a:latin typeface="Aptos" panose="020B0004020202020204" pitchFamily="34" charset="0"/>
                <a:ea typeface="Aptos" panose="020B0004020202020204" pitchFamily="34" charset="0"/>
                <a:cs typeface="Times New Roman" panose="02020603050405020304" pitchFamily="18" charset="0"/>
              </a:rPr>
              <a:t> </a:t>
            </a:r>
            <a:r>
              <a:rPr lang="en-BE" sz="1000" b="1" kern="100" dirty="0">
                <a:latin typeface="Aptos" panose="020B0004020202020204" pitchFamily="34" charset="0"/>
                <a:ea typeface="Aptos" panose="020B0004020202020204" pitchFamily="34" charset="0"/>
                <a:cs typeface="Times New Roman" panose="02020603050405020304" pitchFamily="18" charset="0"/>
              </a:rPr>
              <a:t>in the </a:t>
            </a:r>
            <a:r>
              <a:rPr lang="en-BE" sz="1000" b="1" kern="100" dirty="0" err="1">
                <a:latin typeface="Aptos" panose="020B0004020202020204" pitchFamily="34" charset="0"/>
                <a:ea typeface="Aptos" panose="020B0004020202020204" pitchFamily="34" charset="0"/>
                <a:cs typeface="Times New Roman" panose="02020603050405020304" pitchFamily="18" charset="0"/>
              </a:rPr>
              <a:t>PRIIPs</a:t>
            </a:r>
            <a:r>
              <a:rPr lang="en-BE" sz="1000" b="1" kern="100" dirty="0">
                <a:latin typeface="Aptos" panose="020B0004020202020204" pitchFamily="34" charset="0"/>
                <a:ea typeface="Aptos" panose="020B0004020202020204" pitchFamily="34" charset="0"/>
                <a:cs typeface="Times New Roman" panose="02020603050405020304" pitchFamily="18" charset="0"/>
              </a:rPr>
              <a:t> Regulation</a:t>
            </a:r>
            <a:r>
              <a:rPr lang="en-BE" sz="1000" kern="100" dirty="0">
                <a:latin typeface="Aptos" panose="020B0004020202020204" pitchFamily="34" charset="0"/>
                <a:ea typeface="Aptos" panose="020B0004020202020204" pitchFamily="34" charset="0"/>
                <a:cs typeface="Times New Roman" panose="02020603050405020304" pitchFamily="18" charset="0"/>
              </a:rPr>
              <a:t>, as proposed by the EP. </a:t>
            </a:r>
          </a:p>
          <a:p>
            <a:pPr marL="285715" indent="-285715" algn="just">
              <a:lnSpc>
                <a:spcPct val="115000"/>
              </a:lnSpc>
              <a:spcAft>
                <a:spcPts val="800"/>
              </a:spcAft>
              <a:buFont typeface="Arial" panose="020B0604020202020204" pitchFamily="34" charset="0"/>
              <a:buChar char="•"/>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The </a:t>
            </a:r>
            <a:r>
              <a:rPr lang="en-BE" sz="1000" kern="100" dirty="0" err="1">
                <a:latin typeface="Aptos" panose="020B0004020202020204" pitchFamily="34" charset="0"/>
                <a:ea typeface="Aptos" panose="020B0004020202020204" pitchFamily="34" charset="0"/>
                <a:cs typeface="Times New Roman" panose="02020603050405020304" pitchFamily="18" charset="0"/>
              </a:rPr>
              <a:t>PRIIPs</a:t>
            </a:r>
            <a:r>
              <a:rPr lang="en-BE" sz="1000" kern="100" dirty="0">
                <a:latin typeface="Aptos" panose="020B0004020202020204" pitchFamily="34" charset="0"/>
                <a:ea typeface="Aptos" panose="020B0004020202020204" pitchFamily="34" charset="0"/>
                <a:cs typeface="Times New Roman" panose="02020603050405020304" pitchFamily="18" charset="0"/>
              </a:rPr>
              <a:t> comparator would be </a:t>
            </a:r>
            <a:r>
              <a:rPr lang="en-BE" sz="1000" b="1" kern="100" dirty="0">
                <a:latin typeface="Aptos" panose="020B0004020202020204" pitchFamily="34" charset="0"/>
                <a:ea typeface="Aptos" panose="020B0004020202020204" pitchFamily="34" charset="0"/>
                <a:cs typeface="Times New Roman" panose="02020603050405020304" pitchFamily="18" charset="0"/>
              </a:rPr>
              <a:t>unable to reflect on the multiple qualitative features that </a:t>
            </a:r>
            <a:r>
              <a:rPr lang="en-BE" sz="1000" b="1" kern="100" dirty="0" err="1">
                <a:latin typeface="Aptos" panose="020B0004020202020204" pitchFamily="34" charset="0"/>
                <a:ea typeface="Aptos" panose="020B0004020202020204" pitchFamily="34" charset="0"/>
                <a:cs typeface="Times New Roman" panose="02020603050405020304" pitchFamily="18" charset="0"/>
              </a:rPr>
              <a:t>IBIPs</a:t>
            </a:r>
            <a:r>
              <a:rPr lang="en-BE" sz="1000" b="1" kern="100" dirty="0">
                <a:latin typeface="Aptos" panose="020B0004020202020204" pitchFamily="34" charset="0"/>
                <a:ea typeface="Aptos" panose="020B0004020202020204" pitchFamily="34" charset="0"/>
                <a:cs typeface="Times New Roman" panose="02020603050405020304" pitchFamily="18" charset="0"/>
              </a:rPr>
              <a:t> can offer </a:t>
            </a:r>
            <a:r>
              <a:rPr lang="en-BE" sz="1000" kern="100" dirty="0">
                <a:latin typeface="Aptos" panose="020B0004020202020204" pitchFamily="34" charset="0"/>
                <a:ea typeface="Aptos" panose="020B0004020202020204" pitchFamily="34" charset="0"/>
                <a:cs typeface="Times New Roman" panose="02020603050405020304" pitchFamily="18" charset="0"/>
              </a:rPr>
              <a:t>such as financial guarantees, flexibility of payments, services, insurance covers, presence of advice, etc. Moreover, it will compare insurance with other financial products, but </a:t>
            </a:r>
            <a:r>
              <a:rPr lang="en-GB" sz="1000" b="1" kern="100" dirty="0">
                <a:latin typeface="Aptos" panose="020B0004020202020204" pitchFamily="34" charset="0"/>
                <a:ea typeface="Aptos" panose="020B0004020202020204" pitchFamily="34" charset="0"/>
                <a:cs typeface="Times New Roman" panose="02020603050405020304" pitchFamily="18" charset="0"/>
              </a:rPr>
              <a:t>comparing IBIPs and pure investment product is wrong given their different features, duration and objective</a:t>
            </a:r>
            <a:r>
              <a:rPr lang="en-GB" sz="1000" kern="100" dirty="0">
                <a:latin typeface="Aptos" panose="020B0004020202020204" pitchFamily="34" charset="0"/>
                <a:ea typeface="Aptos" panose="020B0004020202020204" pitchFamily="34" charset="0"/>
                <a:cs typeface="Times New Roman" panose="02020603050405020304" pitchFamily="18" charset="0"/>
              </a:rPr>
              <a:t>.</a:t>
            </a:r>
            <a:r>
              <a:rPr lang="en-BE" sz="1000" kern="100" dirty="0">
                <a:latin typeface="Aptos" panose="020B0004020202020204" pitchFamily="34" charset="0"/>
                <a:ea typeface="Aptos" panose="020B0004020202020204" pitchFamily="34" charset="0"/>
                <a:cs typeface="Times New Roman" panose="02020603050405020304" pitchFamily="18" charset="0"/>
              </a:rPr>
              <a:t> </a:t>
            </a:r>
          </a:p>
          <a:p>
            <a:pPr marL="285715" indent="-285715" algn="just">
              <a:lnSpc>
                <a:spcPct val="115000"/>
              </a:lnSpc>
              <a:spcAft>
                <a:spcPts val="800"/>
              </a:spcAft>
              <a:buFont typeface="Arial" panose="020B0604020202020204" pitchFamily="34" charset="0"/>
              <a:buChar char="•"/>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The </a:t>
            </a:r>
            <a:r>
              <a:rPr lang="en-BE" sz="1000" kern="100" dirty="0" err="1">
                <a:latin typeface="Aptos" panose="020B0004020202020204" pitchFamily="34" charset="0"/>
                <a:ea typeface="Aptos" panose="020B0004020202020204" pitchFamily="34" charset="0"/>
                <a:cs typeface="Times New Roman" panose="02020603050405020304" pitchFamily="18" charset="0"/>
              </a:rPr>
              <a:t>PRIIPs</a:t>
            </a:r>
            <a:r>
              <a:rPr lang="en-BE" sz="1000" kern="100" dirty="0">
                <a:latin typeface="Aptos" panose="020B0004020202020204" pitchFamily="34" charset="0"/>
                <a:ea typeface="Aptos" panose="020B0004020202020204" pitchFamily="34" charset="0"/>
                <a:cs typeface="Times New Roman" panose="02020603050405020304" pitchFamily="18" charset="0"/>
              </a:rPr>
              <a:t> comparator could be also </a:t>
            </a:r>
            <a:r>
              <a:rPr lang="en-BE" sz="1000" b="1" kern="100" dirty="0">
                <a:latin typeface="Aptos" panose="020B0004020202020204" pitchFamily="34" charset="0"/>
                <a:ea typeface="Aptos" panose="020B0004020202020204" pitchFamily="34" charset="0"/>
                <a:cs typeface="Times New Roman" panose="02020603050405020304" pitchFamily="18" charset="0"/>
              </a:rPr>
              <a:t>misused or misinterpreted by the wider public – including the press, NGOs, unfair competitors - as a ranking of “good” and “bad” products</a:t>
            </a:r>
            <a:r>
              <a:rPr lang="en-BE" sz="1000" kern="100" dirty="0">
                <a:latin typeface="Aptos" panose="020B0004020202020204" pitchFamily="34" charset="0"/>
                <a:ea typeface="Aptos" panose="020B0004020202020204" pitchFamily="34" charset="0"/>
                <a:cs typeface="Times New Roman" panose="02020603050405020304" pitchFamily="18" charset="0"/>
              </a:rPr>
              <a:t>. It will nudge consumers to </a:t>
            </a:r>
            <a:r>
              <a:rPr lang="en-BE" sz="1000" b="1" kern="100" dirty="0">
                <a:latin typeface="Aptos" panose="020B0004020202020204" pitchFamily="34" charset="0"/>
                <a:ea typeface="Aptos" panose="020B0004020202020204" pitchFamily="34" charset="0"/>
                <a:cs typeface="Times New Roman" panose="02020603050405020304" pitchFamily="18" charset="0"/>
              </a:rPr>
              <a:t>focus excessively on costs</a:t>
            </a:r>
            <a:r>
              <a:rPr lang="en-BE" sz="1000" kern="100" dirty="0">
                <a:latin typeface="Aptos" panose="020B0004020202020204" pitchFamily="34" charset="0"/>
                <a:ea typeface="Aptos" panose="020B0004020202020204" pitchFamily="34" charset="0"/>
                <a:cs typeface="Times New Roman" panose="02020603050405020304" pitchFamily="18" charset="0"/>
              </a:rPr>
              <a:t>, as evidence shows that such comparison tools often compare products in terms of their costs </a:t>
            </a:r>
            <a:r>
              <a:rPr lang="en-BE" sz="1000" b="1" kern="100" dirty="0">
                <a:latin typeface="Aptos" panose="020B0004020202020204" pitchFamily="34" charset="0"/>
                <a:ea typeface="Aptos" panose="020B0004020202020204" pitchFamily="34" charset="0"/>
                <a:cs typeface="Times New Roman" panose="02020603050405020304" pitchFamily="18" charset="0"/>
              </a:rPr>
              <a:t>rather than their quality</a:t>
            </a:r>
            <a:r>
              <a:rPr lang="en-BE" sz="1000" kern="100" dirty="0">
                <a:latin typeface="Aptos" panose="020B0004020202020204" pitchFamily="34" charset="0"/>
                <a:ea typeface="Aptos" panose="020B0004020202020204" pitchFamily="34" charset="0"/>
                <a:cs typeface="Times New Roman" panose="02020603050405020304" pitchFamily="18" charset="0"/>
              </a:rPr>
              <a:t>. In turn, consumers will be encouraged to go for the </a:t>
            </a:r>
            <a:r>
              <a:rPr lang="en-BE" sz="1000" b="1" kern="100" dirty="0">
                <a:latin typeface="Aptos" panose="020B0004020202020204" pitchFamily="34" charset="0"/>
                <a:ea typeface="Aptos" panose="020B0004020202020204" pitchFamily="34" charset="0"/>
                <a:cs typeface="Times New Roman" panose="02020603050405020304" pitchFamily="18" charset="0"/>
              </a:rPr>
              <a:t>cheapest option without properly considering the added value of insurance protection</a:t>
            </a:r>
            <a:r>
              <a:rPr lang="en-GB" sz="1000" b="1" kern="100" dirty="0">
                <a:latin typeface="Aptos" panose="020B0004020202020204" pitchFamily="34" charset="0"/>
                <a:ea typeface="Aptos" panose="020B0004020202020204" pitchFamily="34" charset="0"/>
                <a:cs typeface="Times New Roman" panose="02020603050405020304" pitchFamily="18" charset="0"/>
              </a:rPr>
              <a:t>, </a:t>
            </a:r>
            <a:r>
              <a:rPr lang="en-BE" sz="1000" b="1" kern="100" dirty="0">
                <a:latin typeface="Aptos" panose="020B0004020202020204" pitchFamily="34" charset="0"/>
                <a:ea typeface="Aptos" panose="020B0004020202020204" pitchFamily="34" charset="0"/>
                <a:cs typeface="Times New Roman" panose="02020603050405020304" pitchFamily="18" charset="0"/>
              </a:rPr>
              <a:t>assistance, services, flexibility, etc. </a:t>
            </a:r>
            <a:endParaRPr lang="en-US" sz="1000" dirty="0">
              <a:solidFill>
                <a:srgbClr val="000000"/>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1946">
              <a:defRPr/>
            </a:pPr>
            <a:fld id="{C7B12581-8A9B-473A-BD88-02B7CE841C30}" type="slidenum">
              <a:rPr lang="en-GB">
                <a:solidFill>
                  <a:prstClr val="black"/>
                </a:solidFill>
                <a:latin typeface="Calibri" panose="020F0502020204030204"/>
              </a:rPr>
              <a:pPr defTabSz="901946">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2420832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14" indent="-169114">
              <a:buFont typeface="Arial" panose="020B0604020202020204" pitchFamily="34" charset="0"/>
              <a:buChar char="•"/>
            </a:pPr>
            <a:endParaRPr lang="en-BE"/>
          </a:p>
        </p:txBody>
      </p:sp>
      <p:sp>
        <p:nvSpPr>
          <p:cNvPr id="4" name="Slide Number Placeholder 3"/>
          <p:cNvSpPr>
            <a:spLocks noGrp="1"/>
          </p:cNvSpPr>
          <p:nvPr>
            <p:ph type="sldNum" sz="quarter" idx="5"/>
          </p:nvPr>
        </p:nvSpPr>
        <p:spPr/>
        <p:txBody>
          <a:bodyPr/>
          <a:lstStyle/>
          <a:p>
            <a:fld id="{50977B6A-BD72-4EEA-AA5B-D8C71AC8A3F3}" type="slidenum">
              <a:rPr lang="en-GB" smtClean="0"/>
              <a:t>13</a:t>
            </a:fld>
            <a:endParaRPr lang="en-GB"/>
          </a:p>
        </p:txBody>
      </p:sp>
    </p:spTree>
    <p:extLst>
      <p:ext uri="{BB962C8B-B14F-4D97-AF65-F5344CB8AC3E}">
        <p14:creationId xmlns:p14="http://schemas.microsoft.com/office/powerpoint/2010/main" val="2178752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GB" sz="1000" spc="-10" dirty="0">
                <a:latin typeface="Verdana" panose="020B0604030504040204" pitchFamily="34" charset="0"/>
                <a:ea typeface="Verdana" panose="020B0604030504040204" pitchFamily="34" charset="0"/>
                <a:cs typeface="Times New Roman" panose="02020603050405020304" pitchFamily="18" charset="0"/>
              </a:rPr>
              <a:t>Insurance Europe welcomes the European Commission’s (EC) objective to reduce reporting burdens by 25%, as well as the Hungarian Presidency goal to boost the EU’s long-term competitiveness and to provide relief for SMEs. </a:t>
            </a:r>
            <a:endParaRPr lang="en-BE" sz="1000" spc="-10" dirty="0">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endParaRPr lang="en-BE" sz="1000" spc="-10" dirty="0">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r>
              <a:rPr lang="en-BE" sz="1000" spc="-10" dirty="0">
                <a:latin typeface="Verdana" panose="020B0604030504040204" pitchFamily="34" charset="0"/>
                <a:ea typeface="Verdana" panose="020B0604030504040204" pitchFamily="34" charset="0"/>
                <a:cs typeface="Times New Roman" panose="02020603050405020304" pitchFamily="18" charset="0"/>
              </a:rPr>
              <a:t>The </a:t>
            </a:r>
            <a:r>
              <a:rPr lang="en-GB" sz="1000" b="1" dirty="0">
                <a:latin typeface="Verdana" panose="020B0604030504040204" pitchFamily="34" charset="0"/>
                <a:ea typeface="Verdana" panose="020B0604030504040204" pitchFamily="34" charset="0"/>
                <a:cs typeface="Times New Roman" panose="02020603050405020304" pitchFamily="18" charset="0"/>
              </a:rPr>
              <a:t>RIS </a:t>
            </a:r>
            <a:r>
              <a:rPr lang="en-BE" sz="1000" b="1" dirty="0">
                <a:latin typeface="Verdana" panose="020B0604030504040204" pitchFamily="34" charset="0"/>
                <a:ea typeface="Verdana" panose="020B0604030504040204" pitchFamily="34" charset="0"/>
                <a:cs typeface="Times New Roman" panose="02020603050405020304" pitchFamily="18" charset="0"/>
              </a:rPr>
              <a:t>is a typical example of a legislative text that does not pass the competitiveness check. </a:t>
            </a:r>
            <a:r>
              <a:rPr lang="en-BE" sz="1000" dirty="0">
                <a:latin typeface="Verdana" panose="020B0604030504040204" pitchFamily="34" charset="0"/>
                <a:ea typeface="Verdana" panose="020B0604030504040204" pitchFamily="34" charset="0"/>
                <a:cs typeface="Times New Roman" panose="02020603050405020304" pitchFamily="18" charset="0"/>
              </a:rPr>
              <a:t>This is because the </a:t>
            </a:r>
            <a:r>
              <a:rPr lang="en-GB" sz="1000" dirty="0">
                <a:latin typeface="Verdana" panose="020B0604030504040204" pitchFamily="34" charset="0"/>
                <a:ea typeface="Verdana" panose="020B0604030504040204" pitchFamily="34" charset="0"/>
                <a:cs typeface="Times New Roman" panose="02020603050405020304" pitchFamily="18" charset="0"/>
              </a:rPr>
              <a:t>level of bureaucracy, reporting and record-keeping would substantially increase, with negative impacts on the cost-efficiency of insurance services – and </a:t>
            </a:r>
            <a:r>
              <a:rPr lang="en-BE" sz="1000" dirty="0">
                <a:latin typeface="Verdana" panose="020B0604030504040204" pitchFamily="34" charset="0"/>
                <a:ea typeface="Verdana" panose="020B0604030504040204" pitchFamily="34" charset="0"/>
                <a:cs typeface="Times New Roman" panose="02020603050405020304" pitchFamily="18" charset="0"/>
              </a:rPr>
              <a:t>ultimately</a:t>
            </a:r>
            <a:r>
              <a:rPr lang="en-GB" sz="1000" dirty="0">
                <a:latin typeface="Verdana" panose="020B0604030504040204" pitchFamily="34" charset="0"/>
                <a:ea typeface="Verdana" panose="020B0604030504040204" pitchFamily="34" charset="0"/>
                <a:cs typeface="Times New Roman" panose="02020603050405020304" pitchFamily="18" charset="0"/>
              </a:rPr>
              <a:t> consumers. </a:t>
            </a:r>
            <a:endParaRPr lang="en-BE" sz="1000" dirty="0">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endParaRPr lang="en-BE" sz="1000" dirty="0">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r>
              <a:rPr lang="en-BE" sz="1000" dirty="0">
                <a:latin typeface="Verdana" panose="020B0604030504040204" pitchFamily="34" charset="0"/>
                <a:ea typeface="Verdana" panose="020B0604030504040204" pitchFamily="34" charset="0"/>
                <a:cs typeface="Times New Roman" panose="02020603050405020304" pitchFamily="18" charset="0"/>
              </a:rPr>
              <a:t>For instance: </a:t>
            </a:r>
          </a:p>
          <a:p>
            <a:pPr marL="285715" indent="-285715" algn="just" defTabSz="914288">
              <a:lnSpc>
                <a:spcPct val="120000"/>
              </a:lnSpc>
              <a:buFont typeface="Arial" panose="020B0604020202020204" pitchFamily="34" charset="0"/>
              <a:buChar char="•"/>
              <a:defRPr/>
            </a:pPr>
            <a:r>
              <a:rPr lang="en-BE" sz="1000" dirty="0">
                <a:latin typeface="Verdana" panose="020B0604030504040204" pitchFamily="34" charset="0"/>
                <a:ea typeface="Verdana" panose="020B0604030504040204" pitchFamily="34" charset="0"/>
                <a:cs typeface="Times New Roman" panose="02020603050405020304" pitchFamily="18" charset="0"/>
              </a:rPr>
              <a:t>New </a:t>
            </a:r>
            <a:r>
              <a:rPr lang="en-BE" sz="1000" b="1" dirty="0">
                <a:latin typeface="Verdana" panose="020B0604030504040204" pitchFamily="34" charset="0"/>
                <a:ea typeface="Verdana" panose="020B0604030504040204" pitchFamily="34" charset="0"/>
                <a:cs typeface="Times New Roman" panose="02020603050405020304" pitchFamily="18" charset="0"/>
              </a:rPr>
              <a:t>record keeping requirements </a:t>
            </a:r>
            <a:r>
              <a:rPr lang="en-BE" sz="1000" dirty="0">
                <a:latin typeface="Verdana" panose="020B0604030504040204" pitchFamily="34" charset="0"/>
                <a:ea typeface="Verdana" panose="020B0604030504040204" pitchFamily="34" charset="0"/>
                <a:cs typeface="Times New Roman" panose="02020603050405020304" pitchFamily="18" charset="0"/>
              </a:rPr>
              <a:t>are introduced for the inducement test and overarching principles (proposed by the Council), for marketing communications and for the standardised warning issued for the suitability and appropriateness assessments (Council).</a:t>
            </a:r>
          </a:p>
          <a:p>
            <a:pPr marL="285715" indent="-285715" algn="just" defTabSz="914288">
              <a:lnSpc>
                <a:spcPct val="120000"/>
              </a:lnSpc>
              <a:buFont typeface="Arial" panose="020B0604020202020204" pitchFamily="34" charset="0"/>
              <a:buChar char="•"/>
              <a:defRPr/>
            </a:pPr>
            <a:r>
              <a:rPr lang="en-GB" sz="1000" dirty="0">
                <a:latin typeface="Verdana" panose="020B0604030504040204" pitchFamily="34" charset="0"/>
                <a:ea typeface="Verdana" panose="020B0604030504040204" pitchFamily="34" charset="0"/>
                <a:cs typeface="Times New Roman" panose="02020603050405020304" pitchFamily="18" charset="0"/>
              </a:rPr>
              <a:t>A very high number of </a:t>
            </a:r>
            <a:r>
              <a:rPr lang="en-GB" sz="1000" b="1" dirty="0">
                <a:latin typeface="Verdana" panose="020B0604030504040204" pitchFamily="34" charset="0"/>
                <a:ea typeface="Verdana" panose="020B0604030504040204" pitchFamily="34" charset="0"/>
                <a:cs typeface="Times New Roman" panose="02020603050405020304" pitchFamily="18" charset="0"/>
              </a:rPr>
              <a:t>empowerments</a:t>
            </a:r>
            <a:r>
              <a:rPr lang="en-GB" sz="1000" dirty="0">
                <a:latin typeface="Verdana" panose="020B0604030504040204" pitchFamily="34" charset="0"/>
                <a:ea typeface="Verdana" panose="020B0604030504040204" pitchFamily="34" charset="0"/>
                <a:cs typeface="Times New Roman" panose="02020603050405020304" pitchFamily="18" charset="0"/>
              </a:rPr>
              <a:t> would be conferred to the EC and EIOPA for new Level 2 and Level 3 measures: 23 in the EC text on IDD and PRIIPs, 31 in the EP text, 25 in the Council text. This means even more details and complexity for insurance companies</a:t>
            </a:r>
            <a:r>
              <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a:t>
            </a:r>
          </a:p>
          <a:p>
            <a:pPr marL="285715" indent="-285715" algn="just" defTabSz="914288">
              <a:lnSpc>
                <a:spcPct val="120000"/>
              </a:lnSpc>
              <a:buFont typeface="Arial" panose="020B0604020202020204" pitchFamily="34" charset="0"/>
              <a:buChar char="•"/>
              <a:defRPr/>
            </a:pPr>
            <a:r>
              <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On top of that, the </a:t>
            </a:r>
            <a:r>
              <a:rPr lang="en-BE" sz="1000"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reporting requirements </a:t>
            </a:r>
            <a:r>
              <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are also increased for cross-border activities, for the </a:t>
            </a:r>
            <a:r>
              <a:rPr lang="en-GB" sz="1000" dirty="0">
                <a:latin typeface="Verdana" panose="020B0604030504040204" pitchFamily="34" charset="0"/>
                <a:ea typeface="Verdana" panose="020B0604030504040204" pitchFamily="34" charset="0"/>
                <a:cs typeface="Times New Roman" panose="02020603050405020304" pitchFamily="18" charset="0"/>
              </a:rPr>
              <a:t>Product Oversight and Governance (POG) product approval process </a:t>
            </a:r>
            <a:r>
              <a:rPr lang="en-BE" sz="1000" dirty="0">
                <a:latin typeface="Verdana" panose="020B0604030504040204" pitchFamily="34" charset="0"/>
                <a:ea typeface="Verdana" panose="020B0604030504040204" pitchFamily="34" charset="0"/>
                <a:cs typeface="Times New Roman" panose="02020603050405020304" pitchFamily="18" charset="0"/>
              </a:rPr>
              <a:t>and Value for Money (</a:t>
            </a:r>
            <a:r>
              <a:rPr lang="en-BE" sz="1000" dirty="0" err="1">
                <a:latin typeface="Verdana" panose="020B0604030504040204" pitchFamily="34" charset="0"/>
                <a:ea typeface="Verdana" panose="020B0604030504040204" pitchFamily="34" charset="0"/>
                <a:cs typeface="Times New Roman" panose="02020603050405020304" pitchFamily="18" charset="0"/>
              </a:rPr>
              <a:t>VfM</a:t>
            </a:r>
            <a:r>
              <a:rPr lang="en-BE" sz="1000" dirty="0">
                <a:latin typeface="Verdana" panose="020B0604030504040204" pitchFamily="34" charset="0"/>
                <a:ea typeface="Verdana" panose="020B0604030504040204" pitchFamily="34" charset="0"/>
                <a:cs typeface="Times New Roman" panose="02020603050405020304" pitchFamily="18" charset="0"/>
              </a:rPr>
              <a:t>), for marketing communications and strategies....</a:t>
            </a:r>
          </a:p>
          <a:p>
            <a:pPr algn="just" defTabSz="914288">
              <a:lnSpc>
                <a:spcPct val="120000"/>
              </a:lnSpc>
              <a:defRPr/>
            </a:pPr>
            <a:endPar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defTabSz="914288">
              <a:lnSpc>
                <a:spcPct val="120000"/>
              </a:lnSpc>
              <a:defRPr/>
            </a:pPr>
            <a:r>
              <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More specifically for consumers: </a:t>
            </a:r>
          </a:p>
          <a:p>
            <a:pPr marL="285715" indent="-285715" algn="just">
              <a:lnSpc>
                <a:spcPct val="120000"/>
              </a:lnSpc>
              <a:buFont typeface="Arial" panose="020B0604020202020204" pitchFamily="34" charset="0"/>
              <a:buChar char="•"/>
            </a:pPr>
            <a:r>
              <a:rPr lang="en-BE" sz="1000" dirty="0">
                <a:latin typeface="Verdana" panose="020B0604030504040204" pitchFamily="34" charset="0"/>
                <a:ea typeface="Verdana" panose="020B0604030504040204" pitchFamily="34" charset="0"/>
                <a:cs typeface="Times New Roman" panose="02020603050405020304" pitchFamily="18" charset="0"/>
              </a:rPr>
              <a:t>The </a:t>
            </a:r>
            <a:r>
              <a:rPr lang="en-BE" sz="1000" b="1" dirty="0">
                <a:latin typeface="Verdana" panose="020B0604030504040204" pitchFamily="34" charset="0"/>
                <a:ea typeface="Verdana" panose="020B0604030504040204" pitchFamily="34" charset="0"/>
                <a:cs typeface="Times New Roman" panose="02020603050405020304" pitchFamily="18" charset="0"/>
              </a:rPr>
              <a:t>advice process </a:t>
            </a:r>
            <a:r>
              <a:rPr lang="en-BE" sz="1000" dirty="0">
                <a:latin typeface="Verdana" panose="020B0604030504040204" pitchFamily="34" charset="0"/>
                <a:ea typeface="Verdana" panose="020B0604030504040204" pitchFamily="34" charset="0"/>
                <a:cs typeface="Times New Roman" panose="02020603050405020304" pitchFamily="18" charset="0"/>
              </a:rPr>
              <a:t>would become longer due to new requirements in the suitability assessment and a new best interest test, on top of the demands &amp; needs test and sustainability preferences assessment. As a result, the advice process to buy an IBIP </a:t>
            </a:r>
            <a:r>
              <a:rPr lang="en-GB" sz="1000" dirty="0">
                <a:latin typeface="Verdana" panose="020B0604030504040204" pitchFamily="34" charset="0"/>
                <a:ea typeface="Verdana" panose="020B0604030504040204" pitchFamily="34" charset="0"/>
                <a:cs typeface="Times New Roman" panose="02020603050405020304" pitchFamily="18" charset="0"/>
              </a:rPr>
              <a:t>could last more than </a:t>
            </a:r>
            <a:r>
              <a:rPr lang="en-BE" sz="1000" dirty="0">
                <a:latin typeface="Verdana" panose="020B0604030504040204" pitchFamily="34" charset="0"/>
                <a:ea typeface="Verdana" panose="020B0604030504040204" pitchFamily="34" charset="0"/>
                <a:cs typeface="Times New Roman" panose="02020603050405020304" pitchFamily="18" charset="0"/>
              </a:rPr>
              <a:t>2 </a:t>
            </a:r>
            <a:r>
              <a:rPr lang="en-GB" sz="1000" dirty="0">
                <a:latin typeface="Verdana" panose="020B0604030504040204" pitchFamily="34" charset="0"/>
                <a:ea typeface="Verdana" panose="020B0604030504040204" pitchFamily="34" charset="0"/>
                <a:cs typeface="Times New Roman" panose="02020603050405020304" pitchFamily="18" charset="0"/>
              </a:rPr>
              <a:t>hours and contain more than 14 pages of questionnaire. </a:t>
            </a:r>
            <a:endParaRPr lang="en-BE" sz="1000" dirty="0">
              <a:latin typeface="Verdana" panose="020B0604030504040204" pitchFamily="34" charset="0"/>
              <a:ea typeface="Verdana" panose="020B0604030504040204" pitchFamily="34" charset="0"/>
              <a:cs typeface="Times New Roman" panose="02020603050405020304" pitchFamily="18" charset="0"/>
            </a:endParaRPr>
          </a:p>
          <a:p>
            <a:pPr marL="285715" indent="-285715" algn="just" defTabSz="914288">
              <a:lnSpc>
                <a:spcPct val="120000"/>
              </a:lnSpc>
              <a:buFont typeface="Arial" panose="020B0604020202020204" pitchFamily="34" charset="0"/>
              <a:buChar char="•"/>
              <a:defRPr/>
            </a:pPr>
            <a:r>
              <a:rPr lang="en-GB" sz="1000" dirty="0">
                <a:solidFill>
                  <a:srgbClr val="000000"/>
                </a:solidFill>
                <a:latin typeface="Verdana" panose="020B0604030504040204" pitchFamily="34" charset="0"/>
                <a:ea typeface="Verdana" panose="020B0604030504040204" pitchFamily="34" charset="0"/>
                <a:cs typeface="Frutiger LT Std 45 Light"/>
              </a:rPr>
              <a:t>The number of </a:t>
            </a:r>
            <a:r>
              <a:rPr lang="en-GB" sz="1000" b="1" dirty="0">
                <a:solidFill>
                  <a:srgbClr val="000000"/>
                </a:solidFill>
                <a:latin typeface="Verdana" panose="020B0604030504040204" pitchFamily="34" charset="0"/>
                <a:ea typeface="Verdana" panose="020B0604030504040204" pitchFamily="34" charset="0"/>
                <a:cs typeface="Frutiger LT Std 45 Light"/>
              </a:rPr>
              <a:t>disclosures</a:t>
            </a:r>
            <a:r>
              <a:rPr lang="en-GB" sz="1000" dirty="0">
                <a:solidFill>
                  <a:srgbClr val="000000"/>
                </a:solidFill>
                <a:latin typeface="Verdana" panose="020B0604030504040204" pitchFamily="34" charset="0"/>
                <a:ea typeface="Verdana" panose="020B0604030504040204" pitchFamily="34" charset="0"/>
                <a:cs typeface="Frutiger LT Std 45 Light"/>
              </a:rPr>
              <a:t> is</a:t>
            </a:r>
            <a:r>
              <a:rPr lang="en-BE" sz="1000" dirty="0">
                <a:solidFill>
                  <a:srgbClr val="000000"/>
                </a:solidFill>
                <a:latin typeface="Verdana" panose="020B0604030504040204" pitchFamily="34" charset="0"/>
                <a:ea typeface="Verdana" panose="020B0604030504040204" pitchFamily="34" charset="0"/>
                <a:cs typeface="Frutiger LT Std 45 Light"/>
              </a:rPr>
              <a:t> </a:t>
            </a:r>
            <a:r>
              <a:rPr lang="en-GB" sz="1000" dirty="0">
                <a:solidFill>
                  <a:srgbClr val="000000"/>
                </a:solidFill>
                <a:latin typeface="Verdana" panose="020B0604030504040204" pitchFamily="34" charset="0"/>
                <a:ea typeface="Verdana" panose="020B0604030504040204" pitchFamily="34" charset="0"/>
                <a:cs typeface="Frutiger LT Std 45 Light"/>
              </a:rPr>
              <a:t>increased, meaning that, based on the different applicable EU legislations, consumers would receive from 339 pieces of </a:t>
            </a:r>
            <a:r>
              <a:rPr lang="en-BE" sz="1000" dirty="0">
                <a:solidFill>
                  <a:srgbClr val="000000"/>
                </a:solidFill>
                <a:latin typeface="Verdana" panose="020B0604030504040204" pitchFamily="34" charset="0"/>
                <a:ea typeface="Verdana" panose="020B0604030504040204" pitchFamily="34" charset="0"/>
                <a:cs typeface="Frutiger LT Std 45 Light"/>
              </a:rPr>
              <a:t>pre-contractual </a:t>
            </a:r>
            <a:r>
              <a:rPr lang="en-GB" sz="1000" dirty="0">
                <a:solidFill>
                  <a:srgbClr val="000000"/>
                </a:solidFill>
                <a:latin typeface="Verdana" panose="020B0604030504040204" pitchFamily="34" charset="0"/>
                <a:ea typeface="Verdana" panose="020B0604030504040204" pitchFamily="34" charset="0"/>
                <a:cs typeface="Frutiger LT Std 45 Light"/>
              </a:rPr>
              <a:t>information for a green IBIP today to 347</a:t>
            </a:r>
            <a:r>
              <a:rPr lang="en-BE" sz="1000" dirty="0">
                <a:solidFill>
                  <a:srgbClr val="000000"/>
                </a:solidFill>
                <a:latin typeface="Verdana" panose="020B0604030504040204" pitchFamily="34" charset="0"/>
                <a:ea typeface="Verdana" panose="020B0604030504040204" pitchFamily="34" charset="0"/>
                <a:cs typeface="Frutiger LT Std 45 Light"/>
              </a:rPr>
              <a:t> </a:t>
            </a:r>
            <a:r>
              <a:rPr lang="en-GB" sz="1000" dirty="0">
                <a:solidFill>
                  <a:srgbClr val="000000"/>
                </a:solidFill>
                <a:latin typeface="Verdana" panose="020B0604030504040204" pitchFamily="34" charset="0"/>
                <a:ea typeface="Verdana" panose="020B0604030504040204" pitchFamily="34" charset="0"/>
                <a:cs typeface="Frutiger LT Std 45 Light"/>
              </a:rPr>
              <a:t>(</a:t>
            </a:r>
            <a:r>
              <a:rPr lang="en-BE" sz="1000" dirty="0">
                <a:solidFill>
                  <a:srgbClr val="000000"/>
                </a:solidFill>
                <a:latin typeface="Verdana" panose="020B0604030504040204" pitchFamily="34" charset="0"/>
                <a:ea typeface="Verdana" panose="020B0604030504040204" pitchFamily="34" charset="0"/>
                <a:cs typeface="Frutiger LT Std 45 Light"/>
              </a:rPr>
              <a:t>as proposed by the </a:t>
            </a:r>
            <a:r>
              <a:rPr lang="en-GB" sz="1000" dirty="0">
                <a:solidFill>
                  <a:srgbClr val="000000"/>
                </a:solidFill>
                <a:latin typeface="Verdana" panose="020B0604030504040204" pitchFamily="34" charset="0"/>
                <a:ea typeface="Verdana" panose="020B0604030504040204" pitchFamily="34" charset="0"/>
                <a:cs typeface="Frutiger LT Std 45 Light"/>
              </a:rPr>
              <a:t>EC and Council) or even 353 (</a:t>
            </a:r>
            <a:r>
              <a:rPr lang="en-BE" sz="1000" dirty="0">
                <a:solidFill>
                  <a:srgbClr val="000000"/>
                </a:solidFill>
                <a:latin typeface="Verdana" panose="020B0604030504040204" pitchFamily="34" charset="0"/>
                <a:ea typeface="Verdana" panose="020B0604030504040204" pitchFamily="34" charset="0"/>
                <a:cs typeface="Frutiger LT Std 45 Light"/>
              </a:rPr>
              <a:t>as proposed by the European Parliament)</a:t>
            </a:r>
            <a:r>
              <a:rPr lang="en-GB" sz="1000" dirty="0">
                <a:solidFill>
                  <a:srgbClr val="000000"/>
                </a:solidFill>
                <a:latin typeface="Verdana" panose="020B0604030504040204" pitchFamily="34" charset="0"/>
                <a:ea typeface="Verdana" panose="020B0604030504040204" pitchFamily="34" charset="0"/>
                <a:cs typeface="Frutiger LT Std 45 Light"/>
              </a:rPr>
              <a:t>.</a:t>
            </a:r>
            <a:r>
              <a:rPr lang="en-BE" sz="1000" dirty="0">
                <a:solidFill>
                  <a:srgbClr val="000000"/>
                </a:solidFill>
                <a:latin typeface="Verdana" panose="020B0604030504040204" pitchFamily="34" charset="0"/>
                <a:ea typeface="Verdana" panose="020B0604030504040204" pitchFamily="34" charset="0"/>
                <a:cs typeface="Frutiger LT Std 45 Light"/>
              </a:rPr>
              <a:t> In </a:t>
            </a:r>
            <a:r>
              <a:rPr lang="en-BE" sz="1000" dirty="0" err="1">
                <a:solidFill>
                  <a:srgbClr val="000000"/>
                </a:solidFill>
                <a:latin typeface="Verdana" panose="020B0604030504040204" pitchFamily="34" charset="0"/>
                <a:ea typeface="Verdana" panose="020B0604030504040204" pitchFamily="34" charset="0"/>
                <a:cs typeface="Frutiger LT Std 45 Light"/>
              </a:rPr>
              <a:t>addit</a:t>
            </a:r>
            <a:r>
              <a:rPr lang="en-GB" sz="1000" dirty="0" err="1">
                <a:solidFill>
                  <a:srgbClr val="000000"/>
                </a:solidFill>
                <a:latin typeface="Verdana" panose="020B0604030504040204" pitchFamily="34" charset="0"/>
                <a:ea typeface="Verdana" panose="020B0604030504040204" pitchFamily="34" charset="0"/>
                <a:cs typeface="Frutiger LT Std 45 Light"/>
              </a:rPr>
              <a:t>i</a:t>
            </a:r>
            <a:r>
              <a:rPr lang="en-BE" sz="1000" dirty="0">
                <a:solidFill>
                  <a:srgbClr val="000000"/>
                </a:solidFill>
                <a:latin typeface="Verdana" panose="020B0604030504040204" pitchFamily="34" charset="0"/>
                <a:ea typeface="Verdana" panose="020B0604030504040204" pitchFamily="34" charset="0"/>
                <a:cs typeface="Frutiger LT Std 45 Light"/>
              </a:rPr>
              <a:t>on, the information consumers receive on a regular basis would also increase with the “new annual statement”. </a:t>
            </a:r>
            <a:r>
              <a:rPr lang="en-GB" sz="1000" dirty="0">
                <a:solidFill>
                  <a:srgbClr val="000000"/>
                </a:solidFill>
                <a:latin typeface="Verdana" panose="020B0604030504040204" pitchFamily="34" charset="0"/>
                <a:ea typeface="Verdana" panose="020B0604030504040204" pitchFamily="34" charset="0"/>
                <a:cs typeface="Frutiger LT Std 45 Light"/>
              </a:rPr>
              <a:t>This is a missed opportunity to radically tackle information overload. </a:t>
            </a:r>
            <a:endPar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r>
              <a:rPr lang="en-GB" dirty="0"/>
              <a:t>Those steps will be extremely burdensome for distributors to prepare, and for consumers to complete. It would deter many consumers from investing in EU capital markets, who could instead turn to less regulated and more attractive platforms (</a:t>
            </a:r>
            <a:r>
              <a:rPr lang="en-GB" dirty="0" err="1"/>
              <a:t>eg</a:t>
            </a:r>
            <a:r>
              <a:rPr lang="en-GB" dirty="0"/>
              <a:t>, crypto assets) or markets (</a:t>
            </a:r>
            <a:r>
              <a:rPr lang="en-GB" dirty="0" err="1"/>
              <a:t>eg</a:t>
            </a:r>
            <a:r>
              <a:rPr lang="en-GB" dirty="0"/>
              <a:t>, US). Ultimately, this would not help the EU's long-term global competitiveness</a:t>
            </a:r>
            <a:r>
              <a:rPr lang="en-BE" dirty="0"/>
              <a:t>.</a:t>
            </a:r>
          </a:p>
          <a:p>
            <a:pPr algn="just">
              <a:lnSpc>
                <a:spcPct val="120000"/>
              </a:lnSpc>
            </a:pPr>
            <a:endPar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r>
              <a:rPr lang="en-BE"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-&gt; The RIS should not be a missed opportunity to reduce information overload, tackle the administrative burden companies are facing, and to </a:t>
            </a:r>
            <a:r>
              <a:rPr lang="en-BE" sz="1000" dirty="0">
                <a:solidFill>
                  <a:srgbClr val="000000"/>
                </a:solidFill>
                <a:latin typeface="Verdana" panose="020B0604030504040204" pitchFamily="34" charset="0"/>
                <a:ea typeface="Verdana" panose="020B0604030504040204" pitchFamily="34" charset="0"/>
                <a:cs typeface="Frutiger LT Std 45 Light"/>
              </a:rPr>
              <a:t>better </a:t>
            </a:r>
            <a:r>
              <a:rPr lang="en-GB" sz="1000" dirty="0" err="1">
                <a:solidFill>
                  <a:srgbClr val="000000"/>
                </a:solidFill>
                <a:latin typeface="Verdana" panose="020B0604030504040204" pitchFamily="34" charset="0"/>
                <a:ea typeface="Verdana" panose="020B0604030504040204" pitchFamily="34" charset="0"/>
                <a:cs typeface="Frutiger LT Std 45 Light"/>
              </a:rPr>
              <a:t>streamlin</a:t>
            </a:r>
            <a:r>
              <a:rPr lang="en-BE" sz="1000" dirty="0">
                <a:solidFill>
                  <a:srgbClr val="000000"/>
                </a:solidFill>
                <a:latin typeface="Verdana" panose="020B0604030504040204" pitchFamily="34" charset="0"/>
                <a:ea typeface="Verdana" panose="020B0604030504040204" pitchFamily="34" charset="0"/>
                <a:cs typeface="Frutiger LT Std 45 Light"/>
              </a:rPr>
              <a:t>e the</a:t>
            </a:r>
            <a:r>
              <a:rPr lang="en-GB" sz="1000" dirty="0">
                <a:solidFill>
                  <a:srgbClr val="000000"/>
                </a:solidFill>
                <a:latin typeface="Verdana" panose="020B0604030504040204" pitchFamily="34" charset="0"/>
                <a:ea typeface="Verdana" panose="020B0604030504040204" pitchFamily="34" charset="0"/>
                <a:cs typeface="Frutiger LT Std 45 Light"/>
              </a:rPr>
              <a:t> sales processes.</a:t>
            </a:r>
            <a:r>
              <a:rPr lang="en-BE" sz="1000" dirty="0">
                <a:solidFill>
                  <a:srgbClr val="000000"/>
                </a:solidFill>
                <a:latin typeface="Verdana" panose="020B0604030504040204" pitchFamily="34" charset="0"/>
                <a:ea typeface="Verdana" panose="020B0604030504040204" pitchFamily="34" charset="0"/>
                <a:cs typeface="Frutiger LT Std 45 Light"/>
              </a:rPr>
              <a:t> </a:t>
            </a:r>
            <a:endParaRPr lang="en-BE" sz="1000" dirty="0">
              <a:latin typeface="Verdana" panose="020B0604030504040204" pitchFamily="34" charset="0"/>
              <a:ea typeface="Verdana" panose="020B0604030504040204" pitchFamily="34" charset="0"/>
              <a:cs typeface="Times New Roman" panose="02020603050405020304" pitchFamily="18" charset="0"/>
            </a:endParaRPr>
          </a:p>
          <a:p>
            <a:pPr algn="just">
              <a:lnSpc>
                <a:spcPct val="120000"/>
              </a:lnSpc>
            </a:pPr>
            <a:r>
              <a:rPr lang="en-GB" sz="1000" dirty="0">
                <a:latin typeface="Verdana" panose="020B0604030504040204" pitchFamily="34" charset="0"/>
                <a:ea typeface="Times New Roman" panose="02020603050405020304" pitchFamily="18" charset="0"/>
                <a:cs typeface="Times New Roman" panose="02020603050405020304" pitchFamily="18" charset="0"/>
              </a:rPr>
              <a:t> </a:t>
            </a:r>
            <a:endParaRPr lang="en-BE" sz="10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01946">
              <a:defRPr/>
            </a:pPr>
            <a:fld id="{50977B6A-BD72-4EEA-AA5B-D8C71AC8A3F3}" type="slidenum">
              <a:rPr lang="en-GB">
                <a:solidFill>
                  <a:prstClr val="black"/>
                </a:solidFill>
                <a:latin typeface="Calibri" panose="020F0502020204030204"/>
              </a:rPr>
              <a:pPr defTabSz="901946">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322262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1347788"/>
            <a:ext cx="6465888" cy="3636962"/>
          </a:xfrm>
        </p:spPr>
      </p:sp>
      <p:sp>
        <p:nvSpPr>
          <p:cNvPr id="3" name="Notes Placeholder 2"/>
          <p:cNvSpPr>
            <a:spLocks noGrp="1"/>
          </p:cNvSpPr>
          <p:nvPr>
            <p:ph type="body" idx="1"/>
          </p:nvPr>
        </p:nvSpPr>
        <p:spPr/>
        <p:txBody>
          <a:bodyPr/>
          <a:lstStyle/>
          <a:p>
            <a:pPr marL="342858" indent="-342858" algn="just">
              <a:lnSpc>
                <a:spcPct val="115000"/>
              </a:lnSpc>
              <a:spcAft>
                <a:spcPts val="800"/>
              </a:spcAft>
              <a:buFont typeface="Arial" panose="020B0604020202020204" pitchFamily="34" charset="0"/>
              <a:buChar char="•"/>
            </a:pP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In 2019, consumers purchasing a sustainable insurance-based investment product (IBIP) online were faced with an overwhelming number of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119 pre-contractual disclosures</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This was the result of overlapping requirements stemming from multiple </a:t>
            </a:r>
            <a:r>
              <a:rPr lang="en-GB"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EU </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legislative </a:t>
            </a:r>
            <a:r>
              <a:rPr lang="en-GB"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requirements</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including the SFDR, Solvency II Directive, </a:t>
            </a:r>
            <a:r>
              <a:rPr lang="en-BE" sz="1000" kern="100" err="1">
                <a:solidFill>
                  <a:srgbClr val="000000"/>
                </a:solidFill>
                <a:latin typeface="Verdana" panose="020B0604030504040204" pitchFamily="34" charset="0"/>
                <a:ea typeface="Verdana" panose="020B0604030504040204" pitchFamily="34" charset="0"/>
                <a:cs typeface="Times New Roman" panose="02020603050405020304" pitchFamily="18" charset="0"/>
              </a:rPr>
              <a:t>PRIIPs</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IDD, etc. At that time, the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EC had committed to simplifying these disclosures to make them more consumer-friendly, by streamlining information and focusing on what matters most to consumers</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a:t>
            </a:r>
          </a:p>
          <a:p>
            <a:pPr algn="just">
              <a:lnSpc>
                <a:spcPct val="115000"/>
              </a:lnSpc>
              <a:spcAft>
                <a:spcPts val="800"/>
              </a:spcAft>
            </a:pPr>
            <a:endPar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342858" indent="-342858" algn="just">
              <a:lnSpc>
                <a:spcPct val="115000"/>
              </a:lnSpc>
              <a:spcAft>
                <a:spcPts val="800"/>
              </a:spcAft>
              <a:buFont typeface="Arial" panose="020B0604020202020204" pitchFamily="34" charset="0"/>
              <a:buChar char="•"/>
            </a:pP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Despite this commitment, five years later, with the new EC in place, these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efforts to simplify disclosures had not materialised</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Instead, as a result of the RIS proposal, the number of disclosures will only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exacerbate the information overload, potentially reaching up to 353 pieces of pre-contractual information</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On top of that, additional disclosures, more detailed will be introduced through the Level 2, requiring even more information to be given to consumers. </a:t>
            </a:r>
            <a:r>
              <a:rPr lang="en-GB"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15000"/>
              </a:lnSpc>
              <a:spcAft>
                <a:spcPts val="800"/>
              </a:spcAft>
            </a:pPr>
            <a:endPar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342858" indent="-342858" algn="just">
              <a:lnSpc>
                <a:spcPct val="115000"/>
              </a:lnSpc>
              <a:spcAft>
                <a:spcPts val="800"/>
              </a:spcAft>
              <a:buFont typeface="Arial" panose="020B0604020202020204" pitchFamily="34" charset="0"/>
              <a:buChar char="•"/>
            </a:pP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Unfortunately, the new disclosures under the RIS proposal excessively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focus on warnings, as well as costs and charges</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This would not only </a:t>
            </a:r>
            <a:r>
              <a:rPr lang="en-BE" sz="10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confuse consumers, but would also discourage them from investing</a:t>
            </a:r>
            <a:r>
              <a:rPr lang="en-BE" sz="1000" kern="100">
                <a:solidFill>
                  <a:srgbClr val="000000"/>
                </a:solidFill>
                <a:latin typeface="Verdana" panose="020B0604030504040204" pitchFamily="34" charset="0"/>
                <a:ea typeface="Verdana" panose="020B0604030504040204" pitchFamily="34" charset="0"/>
                <a:cs typeface="Times New Roman" panose="02020603050405020304" pitchFamily="18" charset="0"/>
              </a:rPr>
              <a:t>, thereby departing from the original goal of the EC’s proposal on RIS.</a:t>
            </a:r>
          </a:p>
          <a:p>
            <a:pPr marL="171429" indent="-171429">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defTabSz="914288">
              <a:defRPr/>
            </a:pPr>
            <a:fld id="{031E1100-8E44-4B0C-AE00-CD8DF72BCD52}" type="slidenum">
              <a:rPr lang="en-GB">
                <a:solidFill>
                  <a:prstClr val="black"/>
                </a:solidFill>
                <a:latin typeface="Calibri" panose="020F0502020204030204"/>
              </a:rPr>
              <a:pPr defTabSz="91428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289720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In recent years,</a:t>
            </a:r>
            <a:r>
              <a:rPr lang="en-GB" sz="1000" kern="100" dirty="0">
                <a:latin typeface="Aptos" panose="020B0004020202020204" pitchFamily="34" charset="0"/>
                <a:ea typeface="Aptos" panose="020B0004020202020204" pitchFamily="34" charset="0"/>
                <a:cs typeface="Times New Roman" panose="02020603050405020304" pitchFamily="18" charset="0"/>
              </a:rPr>
              <a:t> </a:t>
            </a:r>
            <a:r>
              <a:rPr lang="en-BE" sz="1000" kern="100" dirty="0">
                <a:latin typeface="Aptos" panose="020B0004020202020204" pitchFamily="34" charset="0"/>
                <a:ea typeface="Aptos" panose="020B0004020202020204" pitchFamily="34" charset="0"/>
                <a:cs typeface="Times New Roman" panose="02020603050405020304" pitchFamily="18" charset="0"/>
              </a:rPr>
              <a:t>insurers have been confronted with a </a:t>
            </a:r>
            <a:r>
              <a:rPr lang="en-BE" sz="1000" b="1" kern="100" dirty="0">
                <a:latin typeface="Aptos" panose="020B0004020202020204" pitchFamily="34" charset="0"/>
                <a:ea typeface="Aptos" panose="020B0004020202020204" pitchFamily="34" charset="0"/>
                <a:cs typeface="Times New Roman" panose="02020603050405020304" pitchFamily="18" charset="0"/>
              </a:rPr>
              <a:t>significant increase in the quantity of </a:t>
            </a:r>
            <a:r>
              <a:rPr lang="en-GB" sz="1000" b="1" kern="100" dirty="0">
                <a:latin typeface="Aptos" panose="020B0004020202020204" pitchFamily="34" charset="0"/>
                <a:ea typeface="Aptos" panose="020B0004020202020204" pitchFamily="34" charset="0"/>
                <a:cs typeface="Times New Roman" panose="02020603050405020304" pitchFamily="18" charset="0"/>
              </a:rPr>
              <a:t>EU </a:t>
            </a:r>
            <a:r>
              <a:rPr lang="en-BE" sz="1000" b="1" kern="100" dirty="0">
                <a:latin typeface="Aptos" panose="020B0004020202020204" pitchFamily="34" charset="0"/>
                <a:ea typeface="Aptos" panose="020B0004020202020204" pitchFamily="34" charset="0"/>
                <a:cs typeface="Times New Roman" panose="02020603050405020304" pitchFamily="18" charset="0"/>
              </a:rPr>
              <a:t>regulation, from 12 texts in 2012 to about 70 in 2024</a:t>
            </a:r>
            <a:r>
              <a:rPr lang="en-BE" sz="1000" kern="100" dirty="0">
                <a:latin typeface="Aptos" panose="020B0004020202020204" pitchFamily="34" charset="0"/>
                <a:ea typeface="Aptos" panose="020B0004020202020204" pitchFamily="34" charset="0"/>
                <a:cs typeface="Times New Roman" panose="02020603050405020304" pitchFamily="18" charset="0"/>
              </a:rPr>
              <a:t> </a:t>
            </a:r>
            <a:r>
              <a:rPr lang="en-BE" sz="1000" b="1" kern="100" dirty="0">
                <a:latin typeface="Aptos" panose="020B0004020202020204" pitchFamily="34" charset="0"/>
                <a:ea typeface="Aptos" panose="020B0004020202020204" pitchFamily="34" charset="0"/>
                <a:cs typeface="Times New Roman" panose="02020603050405020304" pitchFamily="18" charset="0"/>
              </a:rPr>
              <a:t>and too frequent reviews and amendments to legislation</a:t>
            </a:r>
            <a:r>
              <a:rPr lang="en-BE" sz="1000" kern="100" dirty="0">
                <a:latin typeface="Aptos" panose="020B0004020202020204" pitchFamily="34" charset="0"/>
                <a:ea typeface="Aptos" panose="020B0004020202020204" pitchFamily="34" charset="0"/>
                <a:cs typeface="Times New Roman" panose="02020603050405020304" pitchFamily="18" charset="0"/>
              </a:rPr>
              <a:t>, sometimes even before they have adapted to the new rules and before there is sufficient evidence of a need for changes.</a:t>
            </a:r>
          </a:p>
          <a:p>
            <a:pPr algn="just">
              <a:lnSpc>
                <a:spcPct val="115000"/>
              </a:lnSpc>
              <a:spcAft>
                <a:spcPts val="800"/>
              </a:spcAft>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An example of this is the PRIIPs Regulation, which was intended to make it </a:t>
            </a:r>
            <a:r>
              <a:rPr lang="en-GB" sz="1000" kern="100" dirty="0">
                <a:latin typeface="Aptos" panose="020B0004020202020204" pitchFamily="34" charset="0"/>
                <a:ea typeface="Aptos" panose="020B0004020202020204" pitchFamily="34" charset="0"/>
                <a:cs typeface="Times New Roman" panose="02020603050405020304" pitchFamily="18" charset="0"/>
              </a:rPr>
              <a:t>summarise the product’s key features in 3 pages </a:t>
            </a:r>
            <a:r>
              <a:rPr lang="en-BE" sz="1000" kern="100" dirty="0">
                <a:latin typeface="Aptos" panose="020B0004020202020204" pitchFamily="34" charset="0"/>
                <a:ea typeface="Aptos" panose="020B0004020202020204" pitchFamily="34" charset="0"/>
                <a:cs typeface="Times New Roman" panose="02020603050405020304" pitchFamily="18" charset="0"/>
              </a:rPr>
              <a:t>and </a:t>
            </a:r>
            <a:r>
              <a:rPr lang="en-GB" sz="1000" kern="100" dirty="0">
                <a:latin typeface="Aptos" panose="020B0004020202020204" pitchFamily="34" charset="0"/>
                <a:ea typeface="Aptos" panose="020B0004020202020204" pitchFamily="34" charset="0"/>
                <a:cs typeface="Times New Roman" panose="02020603050405020304" pitchFamily="18" charset="0"/>
              </a:rPr>
              <a:t>help consumers </a:t>
            </a:r>
            <a:r>
              <a:rPr lang="en-BE" sz="1000" kern="100" dirty="0">
                <a:latin typeface="Aptos" panose="020B0004020202020204" pitchFamily="34" charset="0"/>
                <a:ea typeface="Aptos" panose="020B0004020202020204" pitchFamily="34" charset="0"/>
                <a:cs typeface="Times New Roman" panose="02020603050405020304" pitchFamily="18" charset="0"/>
              </a:rPr>
              <a:t>make better-informed decisions. </a:t>
            </a: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To achieve this goal, the Level 1 legislation required 27 disclosures. However, the Level 2 added 92 more disclosures. This shows that Level 2 increases information overload. </a:t>
            </a:r>
          </a:p>
          <a:p>
            <a:pPr marL="285715" indent="-285715" algn="just">
              <a:lnSpc>
                <a:spcPct val="115000"/>
              </a:lnSpc>
              <a:spcAft>
                <a:spcPts val="800"/>
              </a:spcAft>
              <a:buFont typeface="Arial" panose="020B0604020202020204" pitchFamily="34" charset="0"/>
              <a:buChar char="•"/>
            </a:pP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Was the PRIIPs KID role achieved? No, the </a:t>
            </a:r>
            <a:r>
              <a:rPr lang="en-BE" sz="1000" b="1" kern="100" dirty="0">
                <a:latin typeface="Aptos" panose="020B0004020202020204" pitchFamily="34" charset="0"/>
                <a:ea typeface="Aptos" panose="020B0004020202020204" pitchFamily="34" charset="0"/>
                <a:cs typeface="Times New Roman" panose="02020603050405020304" pitchFamily="18" charset="0"/>
              </a:rPr>
              <a:t>PRIIPs KID is difficult to understand and — at times — even misleading</a:t>
            </a:r>
            <a:r>
              <a:rPr lang="en-BE" sz="1000" kern="100" dirty="0">
                <a:latin typeface="Aptos" panose="020B0004020202020204" pitchFamily="34" charset="0"/>
                <a:ea typeface="Aptos" panose="020B0004020202020204" pitchFamily="34" charset="0"/>
                <a:cs typeface="Times New Roman" panose="02020603050405020304" pitchFamily="18" charset="0"/>
              </a:rPr>
              <a:t>.</a:t>
            </a:r>
          </a:p>
          <a:p>
            <a:pPr algn="just">
              <a:lnSpc>
                <a:spcPct val="115000"/>
              </a:lnSpc>
              <a:spcAft>
                <a:spcPts val="800"/>
              </a:spcAft>
            </a:pP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GB" sz="1000" kern="100" dirty="0">
                <a:latin typeface="Aptos" panose="020B0004020202020204" pitchFamily="34" charset="0"/>
                <a:ea typeface="Aptos" panose="020B0004020202020204" pitchFamily="34" charset="0"/>
                <a:cs typeface="Times New Roman" panose="02020603050405020304" pitchFamily="18" charset="0"/>
              </a:rPr>
              <a:t>To address the flaws, </a:t>
            </a:r>
            <a:r>
              <a:rPr lang="en-BE" sz="1000" kern="100" dirty="0">
                <a:latin typeface="Aptos" panose="020B0004020202020204" pitchFamily="34" charset="0"/>
                <a:ea typeface="Aptos" panose="020B0004020202020204" pitchFamily="34" charset="0"/>
                <a:cs typeface="Times New Roman" panose="02020603050405020304" pitchFamily="18" charset="0"/>
              </a:rPr>
              <a:t>the PRIIPs Regulation and its Level 2 were followed by </a:t>
            </a:r>
            <a:r>
              <a:rPr lang="en-BE" sz="1000" b="1" kern="100" dirty="0">
                <a:latin typeface="Aptos" panose="020B0004020202020204" pitchFamily="34" charset="0"/>
                <a:ea typeface="Aptos" panose="020B0004020202020204" pitchFamily="34" charset="0"/>
                <a:cs typeface="Times New Roman" panose="02020603050405020304" pitchFamily="18" charset="0"/>
              </a:rPr>
              <a:t>17 batches of </a:t>
            </a:r>
            <a:r>
              <a:rPr lang="en-GB" sz="1000" b="1" kern="100" dirty="0">
                <a:latin typeface="Aptos" panose="020B0004020202020204" pitchFamily="34" charset="0"/>
                <a:ea typeface="Aptos" panose="020B0004020202020204" pitchFamily="34" charset="0"/>
                <a:cs typeface="Times New Roman" panose="02020603050405020304" pitchFamily="18" charset="0"/>
              </a:rPr>
              <a:t>changes including </a:t>
            </a:r>
            <a:r>
              <a:rPr lang="en-BE" sz="1000" b="1" kern="100" dirty="0">
                <a:latin typeface="Aptos" panose="020B0004020202020204" pitchFamily="34" charset="0"/>
                <a:ea typeface="Aptos" panose="020B0004020202020204" pitchFamily="34" charset="0"/>
                <a:cs typeface="Times New Roman" panose="02020603050405020304" pitchFamily="18" charset="0"/>
              </a:rPr>
              <a:t>Q&amp;As from the European supervisory authorities (and additional ones are expected to follow)</a:t>
            </a:r>
            <a:r>
              <a:rPr lang="en-GB" sz="1000" b="1" kern="100" dirty="0">
                <a:latin typeface="Aptos" panose="020B0004020202020204" pitchFamily="34" charset="0"/>
                <a:ea typeface="Aptos" panose="020B0004020202020204" pitchFamily="34" charset="0"/>
                <a:cs typeface="Times New Roman" panose="02020603050405020304" pitchFamily="18" charset="0"/>
              </a:rPr>
              <a:t>, </a:t>
            </a:r>
            <a:r>
              <a:rPr lang="en-BE" sz="1000" b="1" kern="100" dirty="0">
                <a:latin typeface="Aptos" panose="020B0004020202020204" pitchFamily="34" charset="0"/>
                <a:ea typeface="Aptos" panose="020B0004020202020204" pitchFamily="34" charset="0"/>
                <a:cs typeface="Times New Roman" panose="02020603050405020304" pitchFamily="18" charset="0"/>
              </a:rPr>
              <a:t>supervisory statements</a:t>
            </a:r>
            <a:r>
              <a:rPr lang="en-GB" sz="1000" b="1" kern="100" dirty="0">
                <a:latin typeface="Aptos" panose="020B0004020202020204" pitchFamily="34" charset="0"/>
                <a:ea typeface="Aptos" panose="020B0004020202020204" pitchFamily="34" charset="0"/>
                <a:cs typeface="Times New Roman" panose="02020603050405020304" pitchFamily="18" charset="0"/>
              </a:rPr>
              <a:t>, a</a:t>
            </a:r>
            <a:r>
              <a:rPr lang="en-BE" sz="1000" b="1" kern="100" dirty="0">
                <a:latin typeface="Aptos" panose="020B0004020202020204" pitchFamily="34" charset="0"/>
                <a:ea typeface="Aptos" panose="020B0004020202020204" pitchFamily="34" charset="0"/>
                <a:cs typeface="Times New Roman" panose="02020603050405020304" pitchFamily="18" charset="0"/>
              </a:rPr>
              <a:t> delegated regulations mini-review</a:t>
            </a:r>
            <a:r>
              <a:rPr lang="en-GB" sz="1000" b="1" kern="100" dirty="0">
                <a:latin typeface="Aptos" panose="020B0004020202020204" pitchFamily="34" charset="0"/>
                <a:ea typeface="Aptos" panose="020B0004020202020204" pitchFamily="34" charset="0"/>
                <a:cs typeface="Times New Roman" panose="02020603050405020304" pitchFamily="18" charset="0"/>
              </a:rPr>
              <a:t>, etc. </a:t>
            </a:r>
            <a:r>
              <a:rPr lang="en-GB" sz="1000" b="0" kern="100" dirty="0">
                <a:latin typeface="Aptos" panose="020B0004020202020204" pitchFamily="34" charset="0"/>
                <a:ea typeface="Aptos" panose="020B0004020202020204" pitchFamily="34" charset="0"/>
                <a:cs typeface="Times New Roman" panose="02020603050405020304" pitchFamily="18" charset="0"/>
              </a:rPr>
              <a:t>T</a:t>
            </a:r>
            <a:r>
              <a:rPr lang="en-BE" sz="1000" b="0" kern="100" dirty="0">
                <a:latin typeface="Aptos" panose="020B0004020202020204" pitchFamily="34" charset="0"/>
                <a:ea typeface="Aptos" panose="020B0004020202020204" pitchFamily="34" charset="0"/>
                <a:cs typeface="Times New Roman" panose="02020603050405020304" pitchFamily="18" charset="0"/>
              </a:rPr>
              <a:t>he RIS proposal would </a:t>
            </a:r>
            <a:r>
              <a:rPr lang="en-BE" sz="1000" kern="100" dirty="0">
                <a:latin typeface="Aptos" panose="020B0004020202020204" pitchFamily="34" charset="0"/>
                <a:ea typeface="Aptos" panose="020B0004020202020204" pitchFamily="34" charset="0"/>
                <a:cs typeface="Times New Roman" panose="02020603050405020304" pitchFamily="18" charset="0"/>
              </a:rPr>
              <a:t>result in further changes to both the Regulation and </a:t>
            </a:r>
            <a:r>
              <a:rPr lang="en-GB" sz="1000" kern="100" dirty="0">
                <a:latin typeface="Aptos" panose="020B0004020202020204" pitchFamily="34" charset="0"/>
                <a:ea typeface="Aptos" panose="020B0004020202020204" pitchFamily="34" charset="0"/>
                <a:cs typeface="Times New Roman" panose="02020603050405020304" pitchFamily="18" charset="0"/>
              </a:rPr>
              <a:t>Level 2</a:t>
            </a:r>
            <a:r>
              <a:rPr lang="en-BE" sz="1000" kern="100" dirty="0">
                <a:latin typeface="Aptos" panose="020B0004020202020204" pitchFamily="34" charset="0"/>
                <a:ea typeface="Aptos" panose="020B0004020202020204" pitchFamily="34" charset="0"/>
                <a:cs typeface="Times New Roman" panose="02020603050405020304" pitchFamily="18" charset="0"/>
              </a:rPr>
              <a:t>, most </a:t>
            </a:r>
            <a:r>
              <a:rPr lang="en-BE" sz="1000" b="1" kern="100" dirty="0">
                <a:latin typeface="Aptos" panose="020B0004020202020204" pitchFamily="34" charset="0"/>
                <a:ea typeface="Aptos" panose="020B0004020202020204" pitchFamily="34" charset="0"/>
                <a:cs typeface="Times New Roman" panose="02020603050405020304" pitchFamily="18" charset="0"/>
              </a:rPr>
              <a:t>likely necessitating changes to the Level 3</a:t>
            </a:r>
            <a:r>
              <a:rPr lang="en-BE" sz="1000" kern="100" dirty="0">
                <a:latin typeface="Aptos" panose="020B0004020202020204" pitchFamily="34" charset="0"/>
                <a:ea typeface="Aptos" panose="020B0004020202020204" pitchFamily="34" charset="0"/>
                <a:cs typeface="Times New Roman" panose="02020603050405020304" pitchFamily="18" charset="0"/>
              </a:rPr>
              <a:t>.</a:t>
            </a:r>
          </a:p>
          <a:p>
            <a:pPr algn="just">
              <a:lnSpc>
                <a:spcPct val="115000"/>
              </a:lnSpc>
              <a:spcAft>
                <a:spcPts val="800"/>
              </a:spcAft>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285715" indent="-285715" algn="just">
              <a:lnSpc>
                <a:spcPct val="115000"/>
              </a:lnSpc>
              <a:spcAft>
                <a:spcPts val="800"/>
              </a:spcAft>
              <a:buFont typeface="Arial" panose="020B0604020202020204" pitchFamily="34" charset="0"/>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While these updates to the legal framework are made with the best intentions, they can also have </a:t>
            </a:r>
            <a:r>
              <a:rPr lang="en-BE" sz="1000" b="1" kern="100" dirty="0">
                <a:latin typeface="Aptos" panose="020B0004020202020204" pitchFamily="34" charset="0"/>
                <a:ea typeface="Aptos" panose="020B0004020202020204" pitchFamily="34" charset="0"/>
                <a:cs typeface="Times New Roman" panose="02020603050405020304" pitchFamily="18" charset="0"/>
              </a:rPr>
              <a:t>negative effects on consumers</a:t>
            </a:r>
            <a:r>
              <a:rPr lang="en-BE" sz="1000" kern="100" dirty="0">
                <a:latin typeface="Aptos" panose="020B0004020202020204" pitchFamily="34" charset="0"/>
                <a:ea typeface="Aptos" panose="020B0004020202020204" pitchFamily="34" charset="0"/>
                <a:cs typeface="Times New Roman" panose="02020603050405020304" pitchFamily="18" charset="0"/>
              </a:rPr>
              <a:t>. Too frequent changes can </a:t>
            </a:r>
            <a:r>
              <a:rPr lang="en-BE" sz="1000" b="1" kern="100" dirty="0">
                <a:latin typeface="Aptos" panose="020B0004020202020204" pitchFamily="34" charset="0"/>
                <a:ea typeface="Aptos" panose="020B0004020202020204" pitchFamily="34" charset="0"/>
                <a:cs typeface="Times New Roman" panose="02020603050405020304" pitchFamily="18" charset="0"/>
              </a:rPr>
              <a:t>confuse consumers and affect their ability to compare products and make informed decisions</a:t>
            </a:r>
            <a:r>
              <a:rPr lang="en-BE" sz="1000" kern="100" dirty="0">
                <a:latin typeface="Aptos" panose="020B0004020202020204" pitchFamily="34" charset="0"/>
                <a:ea typeface="Aptos" panose="020B0004020202020204" pitchFamily="34" charset="0"/>
                <a:cs typeface="Times New Roman" panose="02020603050405020304" pitchFamily="18" charset="0"/>
              </a:rPr>
              <a:t>. It can also </a:t>
            </a:r>
            <a:r>
              <a:rPr lang="en-BE" sz="1000" b="1" kern="100" dirty="0">
                <a:latin typeface="Aptos" panose="020B0004020202020204" pitchFamily="34" charset="0"/>
                <a:ea typeface="Aptos" panose="020B0004020202020204" pitchFamily="34" charset="0"/>
                <a:cs typeface="Times New Roman" panose="02020603050405020304" pitchFamily="18" charset="0"/>
              </a:rPr>
              <a:t>negatively impact the costs of products and services</a:t>
            </a:r>
            <a:r>
              <a:rPr lang="en-GB" sz="1000" b="1" kern="100" dirty="0">
                <a:latin typeface="Aptos" panose="020B0004020202020204" pitchFamily="34" charset="0"/>
                <a:ea typeface="Aptos" panose="020B0004020202020204" pitchFamily="34" charset="0"/>
                <a:cs typeface="Times New Roman" panose="02020603050405020304" pitchFamily="18" charset="0"/>
              </a:rPr>
              <a:t>, </a:t>
            </a:r>
            <a:r>
              <a:rPr lang="en-BE" sz="1000" b="1" kern="100" dirty="0">
                <a:latin typeface="Aptos" panose="020B0004020202020204" pitchFamily="34" charset="0"/>
                <a:ea typeface="Aptos" panose="020B0004020202020204" pitchFamily="34" charset="0"/>
                <a:cs typeface="Times New Roman" panose="02020603050405020304" pitchFamily="18" charset="0"/>
              </a:rPr>
              <a:t>given the significant compliance efforts required to implement any change. </a:t>
            </a:r>
            <a:endParaRPr lang="en-GB" sz="700" dirty="0"/>
          </a:p>
        </p:txBody>
      </p:sp>
      <p:sp>
        <p:nvSpPr>
          <p:cNvPr id="4" name="Slide Number Placeholder 3"/>
          <p:cNvSpPr>
            <a:spLocks noGrp="1"/>
          </p:cNvSpPr>
          <p:nvPr>
            <p:ph type="sldNum" sz="quarter" idx="5"/>
          </p:nvPr>
        </p:nvSpPr>
        <p:spPr/>
        <p:txBody>
          <a:bodyPr/>
          <a:lstStyle/>
          <a:p>
            <a:pPr defTabSz="457144">
              <a:defRPr/>
            </a:pPr>
            <a:fld id="{6538A6DE-38E8-4A50-AEA8-F6D477FF765A}" type="slidenum">
              <a:rPr lang="en-GB">
                <a:solidFill>
                  <a:prstClr val="black"/>
                </a:solidFill>
                <a:latin typeface="Calibri" panose="020F0502020204030204"/>
              </a:rPr>
              <a:pPr defTabSz="457144">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203413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Disclosures – Article 29 of IDD</a:t>
            </a:r>
          </a:p>
          <a:p>
            <a:endParaRPr lang="en-GB" dirty="0"/>
          </a:p>
          <a:p>
            <a:r>
              <a:rPr lang="en-GB" dirty="0"/>
              <a:t>Insurance Europe welcomes the Council’s proposal allowing for the disclosure of the calculating methodology when the amount of any costs, charges or inducements cannot be ascertained at the pre-contractual stage. At the same time, more should be done to simplify disclosures and address the information overload that consumers are facing:</a:t>
            </a:r>
          </a:p>
          <a:p>
            <a:endParaRPr lang="en-GB" dirty="0"/>
          </a:p>
          <a:p>
            <a:r>
              <a:rPr lang="en-GB" dirty="0"/>
              <a:t>• For both pre-contractual disclosures and the annual statement, there is a need to oppose the Level 2 empowerment to define a standardised format and content as this would not work for diverse products and markets. </a:t>
            </a:r>
          </a:p>
          <a:p>
            <a:r>
              <a:rPr lang="en-GB" dirty="0"/>
              <a:t>• The new annual statement should only apply to contracts sold after the entry into application of the new requirement, while the regulation of the periodic information for existing clients should be left to member states.</a:t>
            </a:r>
          </a:p>
          <a:p>
            <a:r>
              <a:rPr lang="en-GB" dirty="0"/>
              <a:t>• New complexity and/or risk warnings should be opposed, as they would discourage consumers from investing and will not support the objectives of the RIS.</a:t>
            </a:r>
          </a:p>
          <a:p>
            <a:endParaRPr lang="en-GB" dirty="0"/>
          </a:p>
          <a:p>
            <a:r>
              <a:rPr lang="en-GB" dirty="0"/>
              <a:t>Overall, Insurance Europe remarks that several disclosure requirements are approached from a banking or asset management perspective and are not suitable for insurance (</a:t>
            </a:r>
            <a:r>
              <a:rPr lang="en-GB" dirty="0" err="1"/>
              <a:t>eg</a:t>
            </a:r>
            <a:r>
              <a:rPr lang="en-GB" dirty="0"/>
              <a:t> “portfolio diversification”, “market value” etc.). On top of that, Insurance Europe notes that the terms “customer” (covering all categories of policyholders, large corporate to retail clients) and “consumer” (</a:t>
            </a:r>
            <a:r>
              <a:rPr lang="en-GB" dirty="0" err="1"/>
              <a:t>ie</a:t>
            </a:r>
            <a:r>
              <a:rPr lang="en-GB" dirty="0"/>
              <a:t> referring only to retail policyholders) are used interchangeably, while only “consumer” is appropriate given the scope of the RIS. </a:t>
            </a:r>
          </a:p>
        </p:txBody>
      </p:sp>
      <p:sp>
        <p:nvSpPr>
          <p:cNvPr id="4" name="Slide Number Placeholder 3"/>
          <p:cNvSpPr>
            <a:spLocks noGrp="1"/>
          </p:cNvSpPr>
          <p:nvPr>
            <p:ph type="sldNum" sz="quarter" idx="5"/>
          </p:nvPr>
        </p:nvSpPr>
        <p:spPr/>
        <p:txBody>
          <a:bodyPr/>
          <a:lstStyle/>
          <a:p>
            <a:fld id="{EC8F9C7F-2BED-49EF-B093-9568885A4A74}" type="slidenum">
              <a:rPr lang="en-US" smtClean="0"/>
              <a:t>5</a:t>
            </a:fld>
            <a:endParaRPr lang="en-US"/>
          </a:p>
        </p:txBody>
      </p:sp>
    </p:spTree>
    <p:extLst>
      <p:ext uri="{BB962C8B-B14F-4D97-AF65-F5344CB8AC3E}">
        <p14:creationId xmlns:p14="http://schemas.microsoft.com/office/powerpoint/2010/main" val="343698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14" indent="-169114" algn="just" defTabSz="914288">
              <a:buFont typeface="Arial" panose="020B0604020202020204" pitchFamily="34" charset="0"/>
              <a:buChar char="•"/>
              <a:defRPr/>
            </a:pPr>
            <a:r>
              <a:rPr lang="en-GB" sz="1000" dirty="0">
                <a:solidFill>
                  <a:srgbClr val="000000"/>
                </a:solidFill>
                <a:latin typeface="Verdana" panose="020B0604030504040204" pitchFamily="34" charset="0"/>
                <a:ea typeface="Times New Roman" panose="02020603050405020304" pitchFamily="18" charset="0"/>
                <a:cs typeface="Frutiger LT Std 45 Light"/>
              </a:rPr>
              <a:t>The RIS was supposed to facilitate consumer access to investment and insurance protection. Instead, the EC, EP and Council are adding extra steps to the consumer journey, which will be turned into a "treasure hunt" to obtain an IBIP. </a:t>
            </a:r>
            <a:r>
              <a:rPr lang="en-GB" sz="1000" dirty="0">
                <a:solidFill>
                  <a:srgbClr val="000000"/>
                </a:solidFill>
                <a:ea typeface="Calibri" panose="020F0502020204030204" pitchFamily="34" charset="0"/>
                <a:cs typeface="Times New Roman" panose="02020603050405020304" pitchFamily="18" charset="0"/>
              </a:rPr>
              <a:t>This is against the RIS objective to make investing simple</a:t>
            </a:r>
            <a:r>
              <a:rPr lang="en-BE" sz="1000" dirty="0">
                <a:solidFill>
                  <a:srgbClr val="000000"/>
                </a:solidFill>
                <a:ea typeface="Calibri" panose="020F0502020204030204" pitchFamily="34" charset="0"/>
                <a:cs typeface="Times New Roman" panose="02020603050405020304" pitchFamily="18" charset="0"/>
              </a:rPr>
              <a:t>r and will discourage many consumers. </a:t>
            </a:r>
            <a:endParaRPr lang="fr-BE" sz="1000" dirty="0">
              <a:solidFill>
                <a:srgbClr val="000000"/>
              </a:solidFill>
              <a:ea typeface="Calibri" panose="020F0502020204030204" pitchFamily="34" charset="0"/>
              <a:cs typeface="Times New Roman" panose="02020603050405020304" pitchFamily="18" charset="0"/>
            </a:endParaRPr>
          </a:p>
          <a:p>
            <a:pPr algn="just"/>
            <a:endParaRPr lang="en-BE" sz="1000" dirty="0">
              <a:solidFill>
                <a:srgbClr val="000000"/>
              </a:solidFill>
              <a:latin typeface="Verdana" panose="020B0604030504040204" pitchFamily="34" charset="0"/>
              <a:ea typeface="Times New Roman" panose="02020603050405020304" pitchFamily="18" charset="0"/>
              <a:cs typeface="Frutiger LT Std 45 Light"/>
            </a:endParaRPr>
          </a:p>
          <a:p>
            <a:pPr marL="169114" indent="-169114" algn="just">
              <a:buFont typeface="Arial" panose="020B0604020202020204" pitchFamily="34" charset="0"/>
              <a:buChar char="•"/>
            </a:pPr>
            <a:r>
              <a:rPr lang="en-GB" sz="1000" dirty="0">
                <a:solidFill>
                  <a:srgbClr val="000000"/>
                </a:solidFill>
                <a:ea typeface="Calibri" panose="020F0502020204030204" pitchFamily="34" charset="0"/>
                <a:cs typeface="Times New Roman" panose="02020603050405020304" pitchFamily="18" charset="0"/>
              </a:rPr>
              <a:t>Let's take the concrete example of Laura, who </a:t>
            </a:r>
            <a:r>
              <a:rPr lang="en-BE" sz="1000" dirty="0">
                <a:solidFill>
                  <a:srgbClr val="000000"/>
                </a:solidFill>
                <a:ea typeface="Calibri" panose="020F0502020204030204" pitchFamily="34" charset="0"/>
                <a:cs typeface="Times New Roman" panose="02020603050405020304" pitchFamily="18" charset="0"/>
              </a:rPr>
              <a:t>searches online and decides to </a:t>
            </a:r>
            <a:r>
              <a:rPr lang="en-GB" sz="1000" dirty="0">
                <a:solidFill>
                  <a:srgbClr val="000000"/>
                </a:solidFill>
                <a:ea typeface="Calibri" panose="020F0502020204030204" pitchFamily="34" charset="0"/>
                <a:cs typeface="Times New Roman" panose="02020603050405020304" pitchFamily="18" charset="0"/>
              </a:rPr>
              <a:t>call an insurer for advice on buying an IBIP</a:t>
            </a:r>
            <a:r>
              <a:rPr lang="en-BE" sz="1000" dirty="0">
                <a:solidFill>
                  <a:srgbClr val="000000"/>
                </a:solidFill>
                <a:ea typeface="Calibri" panose="020F0502020204030204" pitchFamily="34" charset="0"/>
                <a:cs typeface="Times New Roman" panose="02020603050405020304" pitchFamily="18" charset="0"/>
              </a:rPr>
              <a:t>. She would need to go through a lot of steps, including: </a:t>
            </a:r>
          </a:p>
          <a:p>
            <a:pPr marL="626259" lvl="1" indent="-169114" algn="just">
              <a:buFont typeface="Arial" panose="020B0604020202020204" pitchFamily="34" charset="0"/>
              <a:buChar char="•"/>
            </a:pPr>
            <a:r>
              <a:rPr lang="en-BE" sz="1000" dirty="0">
                <a:solidFill>
                  <a:srgbClr val="000000"/>
                </a:solidFill>
                <a:ea typeface="Calibri" panose="020F0502020204030204" pitchFamily="34" charset="0"/>
                <a:cs typeface="Times New Roman" panose="02020603050405020304" pitchFamily="18" charset="0"/>
              </a:rPr>
              <a:t>The </a:t>
            </a:r>
            <a:r>
              <a:rPr lang="en-BE" sz="1000" b="1" dirty="0">
                <a:solidFill>
                  <a:srgbClr val="000000"/>
                </a:solidFill>
                <a:ea typeface="Calibri" panose="020F0502020204030204" pitchFamily="34" charset="0"/>
                <a:cs typeface="Times New Roman" panose="02020603050405020304" pitchFamily="18" charset="0"/>
              </a:rPr>
              <a:t>Demands &amp; Needs </a:t>
            </a:r>
            <a:r>
              <a:rPr lang="en-BE" sz="1000" dirty="0">
                <a:solidFill>
                  <a:srgbClr val="000000"/>
                </a:solidFill>
                <a:ea typeface="Calibri" panose="020F0502020204030204" pitchFamily="34" charset="0"/>
                <a:cs typeface="Times New Roman" panose="02020603050405020304" pitchFamily="18" charset="0"/>
              </a:rPr>
              <a:t>test to explain </a:t>
            </a:r>
            <a:r>
              <a:rPr lang="en-BE" sz="1000" dirty="0">
                <a:solidFill>
                  <a:srgbClr val="000000"/>
                </a:solidFill>
              </a:rPr>
              <a:t>her specific request. </a:t>
            </a:r>
          </a:p>
          <a:p>
            <a:pPr marL="626259" lvl="1" indent="-169114" algn="just">
              <a:buFont typeface="Arial" panose="020B0604020202020204" pitchFamily="34" charset="0"/>
              <a:buChar char="•"/>
            </a:pPr>
            <a:r>
              <a:rPr lang="en-BE" sz="1000" dirty="0">
                <a:solidFill>
                  <a:srgbClr val="000000"/>
                </a:solidFill>
              </a:rPr>
              <a:t>The </a:t>
            </a:r>
            <a:r>
              <a:rPr lang="en-BE" sz="1000" b="1" dirty="0">
                <a:solidFill>
                  <a:srgbClr val="000000"/>
                </a:solidFill>
              </a:rPr>
              <a:t>Suitability assessment </a:t>
            </a:r>
            <a:r>
              <a:rPr lang="en-BE" sz="1000" dirty="0">
                <a:solidFill>
                  <a:srgbClr val="000000"/>
                </a:solidFill>
              </a:rPr>
              <a:t>to provide information on her knowledge and experience </a:t>
            </a:r>
            <a:r>
              <a:rPr lang="en-GB" sz="1000" dirty="0">
                <a:solidFill>
                  <a:srgbClr val="000000"/>
                </a:solidFill>
                <a:highlight>
                  <a:srgbClr val="FFFFFF"/>
                </a:highlight>
                <a:latin typeface="Times New Roman" panose="02020603050405020304" pitchFamily="18" charset="0"/>
              </a:rPr>
              <a:t>in the investment field</a:t>
            </a:r>
            <a:r>
              <a:rPr lang="en-BE" sz="1000" dirty="0">
                <a:solidFill>
                  <a:srgbClr val="000000"/>
                </a:solidFill>
                <a:highlight>
                  <a:srgbClr val="FFFFFF"/>
                </a:highlight>
                <a:latin typeface="Times New Roman" panose="02020603050405020304" pitchFamily="18" charset="0"/>
              </a:rPr>
              <a:t>, her </a:t>
            </a:r>
            <a:r>
              <a:rPr lang="en-GB" sz="1000" dirty="0">
                <a:solidFill>
                  <a:srgbClr val="000000"/>
                </a:solidFill>
                <a:highlight>
                  <a:srgbClr val="FFFFFF"/>
                </a:highlight>
                <a:latin typeface="Times New Roman" panose="02020603050405020304" pitchFamily="18" charset="0"/>
              </a:rPr>
              <a:t>financial situation</a:t>
            </a:r>
            <a:r>
              <a:rPr lang="en-BE" sz="1000" dirty="0">
                <a:solidFill>
                  <a:srgbClr val="000000"/>
                </a:solidFill>
                <a:highlight>
                  <a:srgbClr val="FFFFFF"/>
                </a:highlight>
                <a:latin typeface="Times New Roman" panose="02020603050405020304" pitchFamily="18" charset="0"/>
              </a:rPr>
              <a:t>, </a:t>
            </a:r>
            <a:r>
              <a:rPr lang="en-GB" sz="1000" dirty="0">
                <a:solidFill>
                  <a:srgbClr val="000000"/>
                </a:solidFill>
                <a:highlight>
                  <a:srgbClr val="FFFFFF"/>
                </a:highlight>
                <a:latin typeface="Times New Roman" panose="02020603050405020304" pitchFamily="18" charset="0"/>
              </a:rPr>
              <a:t>ability to bear losses, investment objectives, a</a:t>
            </a:r>
            <a:r>
              <a:rPr lang="en-BE" sz="1000" dirty="0" err="1">
                <a:solidFill>
                  <a:srgbClr val="000000"/>
                </a:solidFill>
                <a:highlight>
                  <a:srgbClr val="FFFFFF"/>
                </a:highlight>
                <a:latin typeface="Times New Roman" panose="02020603050405020304" pitchFamily="18" charset="0"/>
              </a:rPr>
              <a:t>nd</a:t>
            </a:r>
            <a:r>
              <a:rPr lang="en-BE" sz="1000" dirty="0">
                <a:solidFill>
                  <a:srgbClr val="000000"/>
                </a:solidFill>
                <a:highlight>
                  <a:srgbClr val="FFFFFF"/>
                </a:highlight>
                <a:latin typeface="Times New Roman" panose="02020603050405020304" pitchFamily="18" charset="0"/>
              </a:rPr>
              <a:t> her </a:t>
            </a:r>
            <a:r>
              <a:rPr lang="en-GB" sz="1000" dirty="0">
                <a:solidFill>
                  <a:srgbClr val="000000"/>
                </a:solidFill>
                <a:highlight>
                  <a:srgbClr val="FFFFFF"/>
                </a:highlight>
                <a:latin typeface="Times New Roman" panose="02020603050405020304" pitchFamily="18" charset="0"/>
              </a:rPr>
              <a:t>risk tolerance</a:t>
            </a:r>
            <a:r>
              <a:rPr lang="en-BE" sz="1000" dirty="0">
                <a:solidFill>
                  <a:srgbClr val="000000"/>
                </a:solidFill>
                <a:highlight>
                  <a:srgbClr val="FFFFFF"/>
                </a:highlight>
                <a:latin typeface="Times New Roman" panose="02020603050405020304" pitchFamily="18" charset="0"/>
              </a:rPr>
              <a:t>. This assessment would be made longer, as she would need to provide </a:t>
            </a:r>
            <a:r>
              <a:rPr lang="en-BE" sz="1000" dirty="0" err="1">
                <a:solidFill>
                  <a:srgbClr val="000000"/>
                </a:solidFill>
                <a:highlight>
                  <a:srgbClr val="FFFFFF"/>
                </a:highlight>
                <a:latin typeface="Times New Roman" panose="02020603050405020304" pitchFamily="18" charset="0"/>
              </a:rPr>
              <a:t>informatio</a:t>
            </a:r>
            <a:r>
              <a:rPr lang="en-GB" sz="1000" dirty="0">
                <a:solidFill>
                  <a:srgbClr val="000000"/>
                </a:solidFill>
                <a:highlight>
                  <a:srgbClr val="FFFFFF"/>
                </a:highlight>
                <a:latin typeface="Times New Roman" panose="02020603050405020304" pitchFamily="18" charset="0"/>
              </a:rPr>
              <a:t>n</a:t>
            </a:r>
            <a:r>
              <a:rPr lang="en-BE" sz="1000" dirty="0">
                <a:solidFill>
                  <a:srgbClr val="000000"/>
                </a:solidFill>
                <a:highlight>
                  <a:srgbClr val="FFFFFF"/>
                </a:highlight>
                <a:latin typeface="Times New Roman" panose="02020603050405020304" pitchFamily="18" charset="0"/>
              </a:rPr>
              <a:t> about her portfolio composition with the view to diversify it.</a:t>
            </a:r>
          </a:p>
          <a:p>
            <a:pPr marL="626259" lvl="1" indent="-169114" algn="just" defTabSz="914288">
              <a:buFont typeface="Arial" panose="020B0604020202020204" pitchFamily="34" charset="0"/>
              <a:buChar char="•"/>
              <a:defRPr/>
            </a:pPr>
            <a:r>
              <a:rPr lang="en-GB" sz="1000" dirty="0">
                <a:solidFill>
                  <a:srgbClr val="000000"/>
                </a:solidFill>
                <a:latin typeface="Verdana" panose="020B0604030504040204" pitchFamily="34" charset="0"/>
                <a:ea typeface="Times New Roman" panose="02020603050405020304" pitchFamily="18" charset="0"/>
                <a:cs typeface="Frutiger LT Std 45 Light"/>
              </a:rPr>
              <a:t>Moreover, </a:t>
            </a:r>
            <a:r>
              <a:rPr lang="en-BE" sz="1000" dirty="0">
                <a:solidFill>
                  <a:srgbClr val="000000"/>
                </a:solidFill>
                <a:latin typeface="Verdana" panose="020B0604030504040204" pitchFamily="34" charset="0"/>
                <a:ea typeface="Times New Roman" panose="02020603050405020304" pitchFamily="18" charset="0"/>
                <a:cs typeface="Frutiger LT Std 45 Light"/>
              </a:rPr>
              <a:t>she would need to specify whether she has </a:t>
            </a:r>
            <a:r>
              <a:rPr lang="en-GB" sz="1000" b="1" dirty="0">
                <a:solidFill>
                  <a:srgbClr val="000000"/>
                </a:solidFill>
                <a:latin typeface="Verdana" panose="020B0604030504040204" pitchFamily="34" charset="0"/>
                <a:ea typeface="Times New Roman" panose="02020603050405020304" pitchFamily="18" charset="0"/>
                <a:cs typeface="Frutiger LT Std 45 Light"/>
              </a:rPr>
              <a:t>sustainability preferences</a:t>
            </a:r>
            <a:r>
              <a:rPr lang="en-BE" sz="1000" b="1" dirty="0">
                <a:solidFill>
                  <a:srgbClr val="000000"/>
                </a:solidFill>
                <a:latin typeface="Verdana" panose="020B0604030504040204" pitchFamily="34" charset="0"/>
                <a:ea typeface="Times New Roman" panose="02020603050405020304" pitchFamily="18" charset="0"/>
                <a:cs typeface="Frutiger LT Std 45 Light"/>
              </a:rPr>
              <a:t> </a:t>
            </a:r>
            <a:r>
              <a:rPr lang="en-BE" sz="1000" dirty="0">
                <a:solidFill>
                  <a:srgbClr val="000000"/>
                </a:solidFill>
                <a:latin typeface="Verdana" panose="020B0604030504040204" pitchFamily="34" charset="0"/>
                <a:ea typeface="Times New Roman" panose="02020603050405020304" pitchFamily="18" charset="0"/>
                <a:cs typeface="Frutiger LT Std 45 Light"/>
              </a:rPr>
              <a:t>for her investment</a:t>
            </a:r>
            <a:r>
              <a:rPr lang="en-GB" sz="1000" dirty="0">
                <a:solidFill>
                  <a:srgbClr val="000000"/>
                </a:solidFill>
                <a:latin typeface="Verdana" panose="020B0604030504040204" pitchFamily="34" charset="0"/>
                <a:ea typeface="Times New Roman" panose="02020603050405020304" pitchFamily="18" charset="0"/>
                <a:cs typeface="Frutiger LT Std 45 Light"/>
              </a:rPr>
              <a:t>.</a:t>
            </a:r>
            <a:r>
              <a:rPr lang="en-BE" sz="1000" dirty="0">
                <a:solidFill>
                  <a:srgbClr val="000000"/>
                </a:solidFill>
                <a:latin typeface="Verdana" panose="020B0604030504040204" pitchFamily="34" charset="0"/>
                <a:ea typeface="Times New Roman" panose="02020603050405020304" pitchFamily="18" charset="0"/>
                <a:cs typeface="Frutiger LT Std 45 Light"/>
              </a:rPr>
              <a:t> If so, she would need to specify </a:t>
            </a:r>
            <a:r>
              <a:rPr lang="en-GB" sz="1000" dirty="0">
                <a:solidFill>
                  <a:srgbClr val="000000"/>
                </a:solidFill>
              </a:rPr>
              <a:t>a minimum proportion </a:t>
            </a:r>
            <a:r>
              <a:rPr lang="en-BE" sz="1000" dirty="0">
                <a:solidFill>
                  <a:srgbClr val="000000"/>
                </a:solidFill>
              </a:rPr>
              <a:t>to</a:t>
            </a:r>
            <a:r>
              <a:rPr lang="en-GB" sz="1000" dirty="0">
                <a:solidFill>
                  <a:srgbClr val="000000"/>
                </a:solidFill>
              </a:rPr>
              <a:t> be invested in </a:t>
            </a:r>
            <a:r>
              <a:rPr lang="en-BE" sz="1000" dirty="0">
                <a:solidFill>
                  <a:srgbClr val="000000"/>
                </a:solidFill>
              </a:rPr>
              <a:t>“</a:t>
            </a:r>
            <a:r>
              <a:rPr lang="en-GB" sz="1000" dirty="0">
                <a:solidFill>
                  <a:srgbClr val="000000"/>
                </a:solidFill>
              </a:rPr>
              <a:t>environmentally sustainable investments</a:t>
            </a:r>
            <a:r>
              <a:rPr lang="en-BE" sz="1000" dirty="0">
                <a:solidFill>
                  <a:srgbClr val="000000"/>
                </a:solidFill>
              </a:rPr>
              <a:t>”</a:t>
            </a:r>
            <a:r>
              <a:rPr lang="en-GB" sz="1000" dirty="0">
                <a:solidFill>
                  <a:srgbClr val="000000"/>
                </a:solidFill>
              </a:rPr>
              <a:t> (as defined under the EU Taxonomy) </a:t>
            </a:r>
            <a:r>
              <a:rPr lang="en-BE" sz="1000" b="1" dirty="0">
                <a:solidFill>
                  <a:srgbClr val="000000"/>
                </a:solidFill>
              </a:rPr>
              <a:t>or</a:t>
            </a:r>
            <a:r>
              <a:rPr lang="en-BE" sz="1000" dirty="0">
                <a:solidFill>
                  <a:srgbClr val="000000"/>
                </a:solidFill>
              </a:rPr>
              <a:t> determine a </a:t>
            </a:r>
            <a:r>
              <a:rPr lang="en-GB" sz="1000" dirty="0">
                <a:solidFill>
                  <a:srgbClr val="000000"/>
                </a:solidFill>
              </a:rPr>
              <a:t>minimum proportion </a:t>
            </a:r>
            <a:r>
              <a:rPr lang="en-BE" sz="1000" dirty="0">
                <a:solidFill>
                  <a:srgbClr val="000000"/>
                </a:solidFill>
              </a:rPr>
              <a:t>to </a:t>
            </a:r>
            <a:r>
              <a:rPr lang="en-GB" sz="1000" dirty="0">
                <a:solidFill>
                  <a:srgbClr val="000000"/>
                </a:solidFill>
              </a:rPr>
              <a:t>be invested in </a:t>
            </a:r>
            <a:r>
              <a:rPr lang="en-BE" sz="1000" dirty="0">
                <a:solidFill>
                  <a:srgbClr val="000000"/>
                </a:solidFill>
              </a:rPr>
              <a:t>“</a:t>
            </a:r>
            <a:r>
              <a:rPr lang="en-GB" sz="1000" dirty="0">
                <a:solidFill>
                  <a:srgbClr val="000000"/>
                </a:solidFill>
              </a:rPr>
              <a:t>sustainable investments</a:t>
            </a:r>
            <a:r>
              <a:rPr lang="en-BE" sz="1000" dirty="0">
                <a:solidFill>
                  <a:srgbClr val="000000"/>
                </a:solidFill>
              </a:rPr>
              <a:t>”</a:t>
            </a:r>
            <a:r>
              <a:rPr lang="en-GB" sz="1000" dirty="0">
                <a:solidFill>
                  <a:srgbClr val="000000"/>
                </a:solidFill>
              </a:rPr>
              <a:t> (as defined under the SFDR)</a:t>
            </a:r>
            <a:r>
              <a:rPr lang="en-BE" sz="1000" dirty="0">
                <a:solidFill>
                  <a:srgbClr val="000000"/>
                </a:solidFill>
              </a:rPr>
              <a:t>, </a:t>
            </a:r>
            <a:r>
              <a:rPr lang="en-BE" sz="1000" b="1" dirty="0">
                <a:solidFill>
                  <a:srgbClr val="000000"/>
                </a:solidFill>
              </a:rPr>
              <a:t>or </a:t>
            </a:r>
            <a:r>
              <a:rPr lang="en-BE" sz="1000" dirty="0">
                <a:solidFill>
                  <a:srgbClr val="000000"/>
                </a:solidFill>
              </a:rPr>
              <a:t>whether she prefers </a:t>
            </a:r>
            <a:r>
              <a:rPr lang="en-GB" sz="1000" dirty="0">
                <a:solidFill>
                  <a:srgbClr val="000000"/>
                </a:solidFill>
              </a:rPr>
              <a:t>an IBIP that considers “Principal Adverse Impacts” on sustainability factors </a:t>
            </a:r>
            <a:r>
              <a:rPr lang="en-BE" sz="1000" dirty="0">
                <a:solidFill>
                  <a:srgbClr val="000000"/>
                </a:solidFill>
              </a:rPr>
              <a:t>–</a:t>
            </a:r>
            <a:r>
              <a:rPr lang="en-BE" sz="1000" b="1" dirty="0">
                <a:solidFill>
                  <a:srgbClr val="000000"/>
                </a:solidFill>
              </a:rPr>
              <a:t> or </a:t>
            </a:r>
            <a:r>
              <a:rPr lang="en-BE" sz="1000" dirty="0">
                <a:solidFill>
                  <a:srgbClr val="000000"/>
                </a:solidFill>
              </a:rPr>
              <a:t>if she prefers a mix of the 3 options.</a:t>
            </a:r>
            <a:endParaRPr lang="en-BE" sz="1000" dirty="0">
              <a:solidFill>
                <a:srgbClr val="000000"/>
              </a:solidFill>
              <a:latin typeface="Verdana" panose="020B0604030504040204" pitchFamily="34" charset="0"/>
            </a:endParaRPr>
          </a:p>
          <a:p>
            <a:pPr marL="626259" lvl="1" indent="-169114" algn="just" defTabSz="914288">
              <a:buFont typeface="Arial" panose="020B0604020202020204" pitchFamily="34" charset="0"/>
              <a:buChar char="•"/>
              <a:defRPr/>
            </a:pPr>
            <a:r>
              <a:rPr lang="en-BE" sz="1000" dirty="0">
                <a:solidFill>
                  <a:srgbClr val="000000"/>
                </a:solidFill>
                <a:ea typeface="Calibri" panose="020F0502020204030204" pitchFamily="34" charset="0"/>
                <a:cs typeface="Times New Roman" panose="02020603050405020304" pitchFamily="18" charset="0"/>
              </a:rPr>
              <a:t>Then, </a:t>
            </a:r>
            <a:r>
              <a:rPr lang="en-GB" sz="1000" dirty="0">
                <a:solidFill>
                  <a:srgbClr val="000000"/>
                </a:solidFill>
                <a:ea typeface="Calibri" panose="020F0502020204030204" pitchFamily="34" charset="0"/>
                <a:cs typeface="Times New Roman" panose="02020603050405020304" pitchFamily="18" charset="0"/>
              </a:rPr>
              <a:t>Laura</a:t>
            </a:r>
            <a:r>
              <a:rPr lang="en-BE" sz="1000" dirty="0">
                <a:solidFill>
                  <a:srgbClr val="000000"/>
                </a:solidFill>
                <a:ea typeface="Calibri" panose="020F0502020204030204" pitchFamily="34" charset="0"/>
                <a:cs typeface="Times New Roman" panose="02020603050405020304" pitchFamily="18" charset="0"/>
              </a:rPr>
              <a:t> would need go through the </a:t>
            </a:r>
            <a:r>
              <a:rPr lang="en-GB" sz="1000" b="1" dirty="0">
                <a:solidFill>
                  <a:srgbClr val="000000"/>
                </a:solidFill>
                <a:ea typeface="Calibri" panose="020F0502020204030204" pitchFamily="34" charset="0"/>
                <a:cs typeface="Times New Roman" panose="02020603050405020304" pitchFamily="18" charset="0"/>
              </a:rPr>
              <a:t>new “best interest test” </a:t>
            </a:r>
            <a:r>
              <a:rPr lang="en-BE" sz="1000" dirty="0">
                <a:solidFill>
                  <a:srgbClr val="000000"/>
                </a:solidFill>
                <a:ea typeface="Calibri" panose="020F0502020204030204" pitchFamily="34" charset="0"/>
                <a:cs typeface="Times New Roman" panose="02020603050405020304" pitchFamily="18" charset="0"/>
              </a:rPr>
              <a:t>where she will receive many proposals of </a:t>
            </a:r>
            <a:r>
              <a:rPr lang="en-BE" sz="1000" dirty="0" err="1">
                <a:solidFill>
                  <a:srgbClr val="000000"/>
                </a:solidFill>
                <a:ea typeface="Calibri" panose="020F0502020204030204" pitchFamily="34" charset="0"/>
                <a:cs typeface="Times New Roman" panose="02020603050405020304" pitchFamily="18" charset="0"/>
              </a:rPr>
              <a:t>IBIPs</a:t>
            </a:r>
            <a:r>
              <a:rPr lang="en-BE" sz="1000" dirty="0">
                <a:solidFill>
                  <a:srgbClr val="000000"/>
                </a:solidFill>
                <a:ea typeface="Calibri" panose="020F0502020204030204" pitchFamily="34" charset="0"/>
                <a:cs typeface="Times New Roman" panose="02020603050405020304" pitchFamily="18" charset="0"/>
              </a:rPr>
              <a:t> that might confuse her, as not necessarily in line with her demands &amp; needs.</a:t>
            </a:r>
          </a:p>
          <a:p>
            <a:pPr marL="626259" lvl="1" indent="-169114" algn="just" defTabSz="914288">
              <a:buFont typeface="Arial" panose="020B0604020202020204" pitchFamily="34" charset="0"/>
              <a:buChar char="•"/>
              <a:defRPr/>
            </a:pPr>
            <a:r>
              <a:rPr lang="en-BE" sz="1000" dirty="0">
                <a:solidFill>
                  <a:srgbClr val="000000"/>
                </a:solidFill>
                <a:ea typeface="Calibri" panose="020F0502020204030204" pitchFamily="34" charset="0"/>
                <a:cs typeface="Times New Roman" panose="02020603050405020304" pitchFamily="18" charset="0"/>
              </a:rPr>
              <a:t>On top of that, Laura would need to process around </a:t>
            </a:r>
            <a:r>
              <a:rPr lang="en-BE" sz="1000" b="1" dirty="0">
                <a:solidFill>
                  <a:srgbClr val="000000"/>
                </a:solidFill>
                <a:ea typeface="Calibri" panose="020F0502020204030204" pitchFamily="34" charset="0"/>
                <a:cs typeface="Times New Roman" panose="02020603050405020304" pitchFamily="18" charset="0"/>
              </a:rPr>
              <a:t>350 of pre-</a:t>
            </a:r>
            <a:r>
              <a:rPr lang="en-BE" sz="1000" b="1" dirty="0" err="1">
                <a:solidFill>
                  <a:srgbClr val="000000"/>
                </a:solidFill>
                <a:ea typeface="Calibri" panose="020F0502020204030204" pitchFamily="34" charset="0"/>
                <a:cs typeface="Times New Roman" panose="02020603050405020304" pitchFamily="18" charset="0"/>
              </a:rPr>
              <a:t>contractu</a:t>
            </a:r>
            <a:r>
              <a:rPr lang="en-GB" sz="1000" b="1" dirty="0">
                <a:solidFill>
                  <a:srgbClr val="000000"/>
                </a:solidFill>
                <a:ea typeface="Calibri" panose="020F0502020204030204" pitchFamily="34" charset="0"/>
                <a:cs typeface="Times New Roman" panose="02020603050405020304" pitchFamily="18" charset="0"/>
              </a:rPr>
              <a:t>al</a:t>
            </a:r>
            <a:r>
              <a:rPr lang="en-BE" sz="1000" b="1" dirty="0">
                <a:solidFill>
                  <a:srgbClr val="000000"/>
                </a:solidFill>
                <a:ea typeface="Calibri" panose="020F0502020204030204" pitchFamily="34" charset="0"/>
                <a:cs typeface="Times New Roman" panose="02020603050405020304" pitchFamily="18" charset="0"/>
              </a:rPr>
              <a:t> information </a:t>
            </a:r>
            <a:r>
              <a:rPr lang="en-BE" sz="1000" dirty="0">
                <a:solidFill>
                  <a:srgbClr val="000000"/>
                </a:solidFill>
                <a:ea typeface="Calibri" panose="020F0502020204030204" pitchFamily="34" charset="0"/>
                <a:cs typeface="Times New Roman" panose="02020603050405020304" pitchFamily="18" charset="0"/>
              </a:rPr>
              <a:t>before purchasing the IBIP and will receive </a:t>
            </a:r>
            <a:r>
              <a:rPr lang="en-BE" sz="1000" b="1" dirty="0">
                <a:solidFill>
                  <a:srgbClr val="000000"/>
                </a:solidFill>
                <a:ea typeface="Calibri" panose="020F0502020204030204" pitchFamily="34" charset="0"/>
                <a:cs typeface="Times New Roman" panose="02020603050405020304" pitchFamily="18" charset="0"/>
              </a:rPr>
              <a:t>new warnings and reports</a:t>
            </a:r>
            <a:r>
              <a:rPr lang="en-BE" sz="1000" dirty="0">
                <a:solidFill>
                  <a:srgbClr val="000000"/>
                </a:solidFill>
                <a:ea typeface="Calibri" panose="020F0502020204030204" pitchFamily="34" charset="0"/>
                <a:cs typeface="Times New Roman" panose="02020603050405020304" pitchFamily="18" charset="0"/>
              </a:rPr>
              <a:t>, which will be overwhelming and intimidating.</a:t>
            </a:r>
          </a:p>
          <a:p>
            <a:pPr marL="626259" lvl="1" indent="-169114" algn="just" defTabSz="914288">
              <a:buFont typeface="Arial" panose="020B0604020202020204" pitchFamily="34" charset="0"/>
              <a:buChar char="•"/>
              <a:defRPr/>
            </a:pPr>
            <a:r>
              <a:rPr lang="en-GB" sz="1000" dirty="0">
                <a:solidFill>
                  <a:srgbClr val="000000"/>
                </a:solidFill>
                <a:ea typeface="Calibri" panose="020F0502020204030204" pitchFamily="34" charset="0"/>
                <a:cs typeface="Times New Roman" panose="02020603050405020304" pitchFamily="18" charset="0"/>
              </a:rPr>
              <a:t>Only then will </a:t>
            </a:r>
            <a:r>
              <a:rPr lang="en-GB" sz="1000" dirty="0" err="1">
                <a:solidFill>
                  <a:srgbClr val="000000"/>
                </a:solidFill>
                <a:ea typeface="Calibri" panose="020F0502020204030204" pitchFamily="34" charset="0"/>
                <a:cs typeface="Times New Roman" panose="02020603050405020304" pitchFamily="18" charset="0"/>
              </a:rPr>
              <a:t>Laur</a:t>
            </a:r>
            <a:r>
              <a:rPr lang="en-BE" sz="1000" dirty="0">
                <a:solidFill>
                  <a:srgbClr val="000000"/>
                </a:solidFill>
                <a:ea typeface="Calibri" panose="020F0502020204030204" pitchFamily="34" charset="0"/>
                <a:cs typeface="Times New Roman" panose="02020603050405020304" pitchFamily="18" charset="0"/>
              </a:rPr>
              <a:t>a</a:t>
            </a:r>
            <a:r>
              <a:rPr lang="en-GB" sz="1000" dirty="0">
                <a:solidFill>
                  <a:srgbClr val="000000"/>
                </a:solidFill>
                <a:ea typeface="Calibri" panose="020F0502020204030204" pitchFamily="34" charset="0"/>
                <a:cs typeface="Times New Roman" panose="02020603050405020304" pitchFamily="18" charset="0"/>
              </a:rPr>
              <a:t> be able to buy an IBIP, unless she gets discouraged beforehand and prefers to buy other less regulated financial products in two clicks.</a:t>
            </a:r>
          </a:p>
        </p:txBody>
      </p:sp>
      <p:sp>
        <p:nvSpPr>
          <p:cNvPr id="4" name="Slide Number Placeholder 3"/>
          <p:cNvSpPr>
            <a:spLocks noGrp="1"/>
          </p:cNvSpPr>
          <p:nvPr>
            <p:ph type="sldNum" sz="quarter" idx="5"/>
          </p:nvPr>
        </p:nvSpPr>
        <p:spPr/>
        <p:txBody>
          <a:bodyPr/>
          <a:lstStyle/>
          <a:p>
            <a:fld id="{EC8F9C7F-2BED-49EF-B093-9568885A4A74}" type="slidenum">
              <a:rPr lang="en-US" smtClean="0"/>
              <a:t>6</a:t>
            </a:fld>
            <a:endParaRPr lang="en-US"/>
          </a:p>
        </p:txBody>
      </p:sp>
    </p:spTree>
    <p:extLst>
      <p:ext uri="{BB962C8B-B14F-4D97-AF65-F5344CB8AC3E}">
        <p14:creationId xmlns:p14="http://schemas.microsoft.com/office/powerpoint/2010/main" val="63443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BE" sz="1000" dirty="0">
                <a:solidFill>
                  <a:srgbClr val="000000"/>
                </a:solidFill>
                <a:highlight>
                  <a:srgbClr val="F5F5F5"/>
                </a:highlight>
                <a:latin typeface="Verdana" panose="020B0604030504040204" pitchFamily="34" charset="0"/>
              </a:rPr>
              <a:t>In parallel, insurers’ journey would also increase, with extra burden and higher compliance costs. </a:t>
            </a:r>
          </a:p>
          <a:p>
            <a:pPr fontAlgn="base"/>
            <a:endParaRPr lang="en-BE" sz="1000" dirty="0">
              <a:solidFill>
                <a:srgbClr val="000000"/>
              </a:solidFill>
              <a:highlight>
                <a:srgbClr val="F5F5F5"/>
              </a:highlight>
              <a:latin typeface="Verdana" panose="020B0604030504040204" pitchFamily="34" charset="0"/>
            </a:endParaRPr>
          </a:p>
          <a:p>
            <a:pPr fontAlgn="base"/>
            <a:r>
              <a:rPr lang="en-BE" sz="1000" dirty="0">
                <a:solidFill>
                  <a:srgbClr val="000000"/>
                </a:solidFill>
                <a:highlight>
                  <a:srgbClr val="F5F5F5"/>
                </a:highlight>
                <a:latin typeface="Verdana" panose="020B0604030504040204" pitchFamily="34" charset="0"/>
              </a:rPr>
              <a:t>An insurer would need to go through a lot of </a:t>
            </a:r>
            <a:r>
              <a:rPr lang="en-GB" sz="1000" dirty="0">
                <a:solidFill>
                  <a:srgbClr val="000000"/>
                </a:solidFill>
                <a:highlight>
                  <a:srgbClr val="F5F5F5"/>
                </a:highlight>
                <a:latin typeface="Verdana" panose="020B0604030504040204" pitchFamily="34" charset="0"/>
              </a:rPr>
              <a:t>new </a:t>
            </a:r>
            <a:r>
              <a:rPr lang="en-BE" sz="1000" dirty="0">
                <a:solidFill>
                  <a:srgbClr val="000000"/>
                </a:solidFill>
                <a:highlight>
                  <a:srgbClr val="F5F5F5"/>
                </a:highlight>
                <a:latin typeface="Verdana" panose="020B0604030504040204" pitchFamily="34" charset="0"/>
              </a:rPr>
              <a:t>steps </a:t>
            </a:r>
            <a:r>
              <a:rPr lang="en-GB" sz="1000" dirty="0">
                <a:solidFill>
                  <a:srgbClr val="000000"/>
                </a:solidFill>
                <a:highlight>
                  <a:srgbClr val="F5F5F5"/>
                </a:highlight>
                <a:latin typeface="Verdana" panose="020B0604030504040204" pitchFamily="34" charset="0"/>
              </a:rPr>
              <a:t>(in red) </a:t>
            </a:r>
            <a:r>
              <a:rPr lang="en-BE" sz="1000" dirty="0">
                <a:solidFill>
                  <a:srgbClr val="000000"/>
                </a:solidFill>
                <a:highlight>
                  <a:srgbClr val="F5F5F5"/>
                </a:highlight>
                <a:latin typeface="Verdana" panose="020B0604030504040204" pitchFamily="34" charset="0"/>
              </a:rPr>
              <a:t>before being able to sell an IBIP</a:t>
            </a:r>
            <a:r>
              <a:rPr lang="en-GB" sz="1000" dirty="0">
                <a:solidFill>
                  <a:srgbClr val="000000"/>
                </a:solidFill>
                <a:highlight>
                  <a:srgbClr val="F5F5F5"/>
                </a:highlight>
                <a:latin typeface="Verdana" panose="020B0604030504040204" pitchFamily="34" charset="0"/>
              </a:rPr>
              <a:t>, on top of the current</a:t>
            </a:r>
            <a:r>
              <a:rPr lang="en-BE" sz="1000" dirty="0">
                <a:solidFill>
                  <a:srgbClr val="000000"/>
                </a:solidFill>
                <a:highlight>
                  <a:srgbClr val="F5F5F5"/>
                </a:highlight>
                <a:latin typeface="Verdana" panose="020B0604030504040204" pitchFamily="34" charset="0"/>
              </a:rPr>
              <a:t> IDD </a:t>
            </a:r>
            <a:r>
              <a:rPr lang="en-GB" sz="1000" dirty="0">
                <a:solidFill>
                  <a:srgbClr val="000000"/>
                </a:solidFill>
                <a:highlight>
                  <a:srgbClr val="F5F5F5"/>
                </a:highlight>
                <a:latin typeface="Verdana" panose="020B0604030504040204" pitchFamily="34" charset="0"/>
              </a:rPr>
              <a:t>rules (in blue)</a:t>
            </a:r>
            <a:r>
              <a:rPr lang="en-BE" sz="1000" dirty="0">
                <a:solidFill>
                  <a:srgbClr val="000000"/>
                </a:solidFill>
                <a:highlight>
                  <a:srgbClr val="F5F5F5"/>
                </a:highlight>
                <a:latin typeface="Verdana" panose="020B0604030504040204" pitchFamily="34" charset="0"/>
              </a:rPr>
              <a:t>: </a:t>
            </a:r>
          </a:p>
          <a:p>
            <a:pPr marL="742860" lvl="1" indent="-285715" fontAlgn="base">
              <a:buFont typeface="Arial" panose="020B0604020202020204" pitchFamily="34" charset="0"/>
              <a:buChar char="•"/>
            </a:pPr>
            <a:r>
              <a:rPr lang="en-BE" sz="1000" dirty="0"/>
              <a:t>First, he would need to define its </a:t>
            </a:r>
            <a:r>
              <a:rPr lang="en-GB" sz="1000" dirty="0"/>
              <a:t>Product oversight and governance </a:t>
            </a:r>
            <a:r>
              <a:rPr lang="en-BE" sz="1000" dirty="0"/>
              <a:t>(POG) </a:t>
            </a:r>
            <a:r>
              <a:rPr lang="en-GB" sz="1000" dirty="0" err="1"/>
              <a:t>polic</a:t>
            </a:r>
            <a:r>
              <a:rPr lang="en-BE" sz="1000" dirty="0"/>
              <a:t>y </a:t>
            </a:r>
            <a:endParaRPr lang="en-GB" sz="1000" dirty="0"/>
          </a:p>
          <a:p>
            <a:pPr marL="742860" lvl="1" indent="-285715" fontAlgn="base">
              <a:buFont typeface="Arial" panose="020B0604020202020204" pitchFamily="34" charset="0"/>
              <a:buChar char="•"/>
            </a:pPr>
            <a:r>
              <a:rPr lang="en-GB" sz="1000" b="1" dirty="0"/>
              <a:t>He would need to </a:t>
            </a:r>
            <a:r>
              <a:rPr lang="en-BE" sz="1000" b="1" dirty="0"/>
              <a:t>identify the</a:t>
            </a:r>
            <a:r>
              <a:rPr lang="en-GB" sz="1000" b="1" dirty="0"/>
              <a:t> </a:t>
            </a:r>
            <a:r>
              <a:rPr lang="en-BE" sz="1000" b="1" dirty="0"/>
              <a:t>target </a:t>
            </a:r>
            <a:r>
              <a:rPr lang="en-BE" sz="1000" b="1" dirty="0">
                <a:solidFill>
                  <a:srgbClr val="000000"/>
                </a:solidFill>
                <a:highlight>
                  <a:srgbClr val="F5F5F5"/>
                </a:highlight>
                <a:latin typeface="Verdana" panose="020B0604030504040204" pitchFamily="34" charset="0"/>
              </a:rPr>
              <a:t>market</a:t>
            </a:r>
            <a:r>
              <a:rPr lang="en-GB" sz="1000" b="1" dirty="0">
                <a:solidFill>
                  <a:srgbClr val="000000"/>
                </a:solidFill>
                <a:highlight>
                  <a:srgbClr val="F5F5F5"/>
                </a:highlight>
                <a:latin typeface="Verdana" panose="020B0604030504040204" pitchFamily="34" charset="0"/>
              </a:rPr>
              <a:t> of the product</a:t>
            </a:r>
            <a:r>
              <a:rPr lang="en-BE" sz="1000" dirty="0">
                <a:solidFill>
                  <a:srgbClr val="000000"/>
                </a:solidFill>
                <a:highlight>
                  <a:srgbClr val="F5F5F5"/>
                </a:highlight>
                <a:latin typeface="Verdana" panose="020B0604030504040204" pitchFamily="34" charset="0"/>
              </a:rPr>
              <a:t>.</a:t>
            </a:r>
            <a:endParaRPr lang="en-GB" sz="1000" dirty="0">
              <a:solidFill>
                <a:srgbClr val="000000"/>
              </a:solidFill>
              <a:highlight>
                <a:srgbClr val="F5F5F5"/>
              </a:highlight>
              <a:latin typeface="Verdana" panose="020B0604030504040204" pitchFamily="34" charset="0"/>
            </a:endParaRP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Then, he would need to perform a </a:t>
            </a:r>
            <a:r>
              <a:rPr lang="en-BE" sz="1000" b="1" dirty="0">
                <a:solidFill>
                  <a:srgbClr val="000000"/>
                </a:solidFill>
                <a:highlight>
                  <a:srgbClr val="F5F5F5"/>
                </a:highlight>
                <a:latin typeface="Verdana" panose="020B0604030504040204" pitchFamily="34" charset="0"/>
              </a:rPr>
              <a:t>longer pricing process </a:t>
            </a:r>
            <a:r>
              <a:rPr lang="en-BE" sz="1000" dirty="0">
                <a:solidFill>
                  <a:srgbClr val="000000"/>
                </a:solidFill>
                <a:highlight>
                  <a:srgbClr val="F5F5F5"/>
                </a:highlight>
                <a:latin typeface="Verdana" panose="020B0604030504040204" pitchFamily="34" charset="0"/>
              </a:rPr>
              <a:t>(</a:t>
            </a:r>
            <a:r>
              <a:rPr lang="en-BE" sz="1000" dirty="0" err="1">
                <a:solidFill>
                  <a:srgbClr val="000000"/>
                </a:solidFill>
                <a:highlight>
                  <a:srgbClr val="F5F5F5"/>
                </a:highlight>
                <a:latin typeface="Verdana" panose="020B0604030504040204" pitchFamily="34" charset="0"/>
              </a:rPr>
              <a:t>eg</a:t>
            </a:r>
            <a:r>
              <a:rPr lang="en-BE" sz="1000" dirty="0">
                <a:solidFill>
                  <a:srgbClr val="000000"/>
                </a:solidFill>
                <a:highlight>
                  <a:srgbClr val="F5F5F5"/>
                </a:highlight>
                <a:latin typeface="Verdana" panose="020B0604030504040204" pitchFamily="34" charset="0"/>
              </a:rPr>
              <a:t>, to asses whether the cost of the IBIP is justified and proportionate) and conduct a new burdensome </a:t>
            </a:r>
            <a:r>
              <a:rPr lang="en-BE" sz="1000" b="1" dirty="0">
                <a:solidFill>
                  <a:srgbClr val="000000"/>
                </a:solidFill>
                <a:highlight>
                  <a:srgbClr val="F5F5F5"/>
                </a:highlight>
                <a:latin typeface="Verdana" panose="020B0604030504040204" pitchFamily="34" charset="0"/>
              </a:rPr>
              <a:t>Value for Money peer grouping</a:t>
            </a:r>
            <a:r>
              <a:rPr lang="en-BE" sz="1000" dirty="0">
                <a:solidFill>
                  <a:srgbClr val="000000"/>
                </a:solidFill>
                <a:highlight>
                  <a:srgbClr val="F5F5F5"/>
                </a:highlight>
                <a:latin typeface="Verdana" panose="020B0604030504040204" pitchFamily="34" charset="0"/>
              </a:rPr>
              <a:t> for which he would need to compare similar products in the market. </a:t>
            </a: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He would need to perform a p</a:t>
            </a:r>
            <a:r>
              <a:rPr lang="en-GB" sz="1000" dirty="0" err="1">
                <a:solidFill>
                  <a:srgbClr val="000000"/>
                </a:solidFill>
                <a:highlight>
                  <a:srgbClr val="F5F5F5"/>
                </a:highlight>
                <a:latin typeface="Verdana" panose="020B0604030504040204" pitchFamily="34" charset="0"/>
              </a:rPr>
              <a:t>roduct</a:t>
            </a:r>
            <a:r>
              <a:rPr lang="en-GB" sz="1000" dirty="0">
                <a:solidFill>
                  <a:srgbClr val="000000"/>
                </a:solidFill>
                <a:highlight>
                  <a:srgbClr val="F5F5F5"/>
                </a:highlight>
                <a:latin typeface="Verdana" panose="020B0604030504040204" pitchFamily="34" charset="0"/>
              </a:rPr>
              <a:t> testing</a:t>
            </a:r>
            <a:r>
              <a:rPr lang="en-BE" sz="1000" dirty="0">
                <a:solidFill>
                  <a:srgbClr val="000000"/>
                </a:solidFill>
                <a:highlight>
                  <a:srgbClr val="F5F5F5"/>
                </a:highlight>
                <a:latin typeface="Verdana" panose="020B0604030504040204" pitchFamily="34" charset="0"/>
              </a:rPr>
              <a:t> and, for instance, </a:t>
            </a:r>
            <a:r>
              <a:rPr lang="en-GB" sz="1000" dirty="0"/>
              <a:t>scenario analyses</a:t>
            </a:r>
            <a:r>
              <a:rPr lang="en-BE" sz="1000" dirty="0"/>
              <a:t>. </a:t>
            </a:r>
            <a:endParaRPr lang="en-GB" sz="1000" dirty="0"/>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He would need to assess </a:t>
            </a:r>
            <a:r>
              <a:rPr lang="en-BE" sz="1000" b="1" dirty="0">
                <a:solidFill>
                  <a:srgbClr val="000000"/>
                </a:solidFill>
                <a:highlight>
                  <a:srgbClr val="F5F5F5"/>
                </a:highlight>
                <a:latin typeface="Verdana" panose="020B0604030504040204" pitchFamily="34" charset="0"/>
              </a:rPr>
              <a:t>its d</a:t>
            </a:r>
            <a:r>
              <a:rPr lang="en-GB" sz="1000" b="1" dirty="0" err="1">
                <a:solidFill>
                  <a:srgbClr val="000000"/>
                </a:solidFill>
                <a:highlight>
                  <a:srgbClr val="F5F5F5"/>
                </a:highlight>
                <a:latin typeface="Verdana" panose="020B0604030504040204" pitchFamily="34" charset="0"/>
              </a:rPr>
              <a:t>istribution</a:t>
            </a:r>
            <a:r>
              <a:rPr lang="en-GB" sz="1000" b="1" dirty="0">
                <a:solidFill>
                  <a:srgbClr val="000000"/>
                </a:solidFill>
                <a:highlight>
                  <a:srgbClr val="F5F5F5"/>
                </a:highlight>
                <a:latin typeface="Verdana" panose="020B0604030504040204" pitchFamily="34" charset="0"/>
              </a:rPr>
              <a:t> strategy</a:t>
            </a:r>
            <a:r>
              <a:rPr lang="en-BE" sz="1000" b="1" dirty="0">
                <a:solidFill>
                  <a:srgbClr val="000000"/>
                </a:solidFill>
                <a:highlight>
                  <a:srgbClr val="F5F5F5"/>
                </a:highlight>
                <a:latin typeface="Verdana" panose="020B0604030504040204" pitchFamily="34" charset="0"/>
              </a:rPr>
              <a:t> </a:t>
            </a:r>
            <a:r>
              <a:rPr lang="en-BE" sz="1000" dirty="0">
                <a:solidFill>
                  <a:srgbClr val="000000"/>
                </a:solidFill>
                <a:highlight>
                  <a:srgbClr val="F5F5F5"/>
                </a:highlight>
                <a:latin typeface="Verdana" panose="020B0604030504040204" pitchFamily="34" charset="0"/>
              </a:rPr>
              <a:t>to determine the relevant distribution channel for the specific IBIP.</a:t>
            </a:r>
          </a:p>
          <a:p>
            <a:pPr marL="742860" lvl="1" indent="-285715"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He would need to implement</a:t>
            </a:r>
            <a:r>
              <a:rPr lang="en-BE" sz="1000" dirty="0">
                <a:solidFill>
                  <a:srgbClr val="000000"/>
                </a:solidFill>
                <a:highlight>
                  <a:srgbClr val="F5F5F5"/>
                </a:highlight>
                <a:latin typeface="Verdana" panose="020B0604030504040204" pitchFamily="34" charset="0"/>
              </a:rPr>
              <a:t> the</a:t>
            </a:r>
            <a:r>
              <a:rPr lang="en-GB" sz="1000" dirty="0">
                <a:solidFill>
                  <a:srgbClr val="000000"/>
                </a:solidFill>
                <a:highlight>
                  <a:srgbClr val="F5F5F5"/>
                </a:highlight>
                <a:latin typeface="Verdana" panose="020B0604030504040204" pitchFamily="34" charset="0"/>
              </a:rPr>
              <a:t> </a:t>
            </a:r>
            <a:r>
              <a:rPr lang="en-BE" sz="1000" b="1" dirty="0">
                <a:solidFill>
                  <a:srgbClr val="000000"/>
                </a:solidFill>
                <a:highlight>
                  <a:srgbClr val="F5F5F5"/>
                </a:highlight>
                <a:latin typeface="Verdana" panose="020B0604030504040204" pitchFamily="34" charset="0"/>
              </a:rPr>
              <a:t>conflict of interest policy</a:t>
            </a:r>
            <a:r>
              <a:rPr lang="en-BE" sz="1000" dirty="0">
                <a:solidFill>
                  <a:srgbClr val="000000"/>
                </a:solidFill>
                <a:highlight>
                  <a:srgbClr val="F5F5F5"/>
                </a:highlight>
                <a:latin typeface="Verdana" panose="020B0604030504040204" pitchFamily="34" charset="0"/>
              </a:rPr>
              <a:t> a</a:t>
            </a:r>
            <a:r>
              <a:rPr lang="en-GB" sz="1000" dirty="0" err="1">
                <a:solidFill>
                  <a:srgbClr val="000000"/>
                </a:solidFill>
                <a:highlight>
                  <a:srgbClr val="F5F5F5"/>
                </a:highlight>
                <a:latin typeface="Verdana" panose="020B0604030504040204" pitchFamily="34" charset="0"/>
              </a:rPr>
              <a:t>nd</a:t>
            </a:r>
            <a:r>
              <a:rPr lang="en-GB" sz="1000" dirty="0">
                <a:solidFill>
                  <a:srgbClr val="000000"/>
                </a:solidFill>
                <a:highlight>
                  <a:srgbClr val="F5F5F5"/>
                </a:highlight>
                <a:latin typeface="Verdana" panose="020B0604030504040204" pitchFamily="34" charset="0"/>
              </a:rPr>
              <a:t> organisational and administrative measures to identify, prevent, manage and disclose conflicts of interest</a:t>
            </a:r>
            <a:r>
              <a:rPr lang="en-BE" sz="1000" dirty="0">
                <a:solidFill>
                  <a:srgbClr val="000000"/>
                </a:solidFill>
                <a:highlight>
                  <a:srgbClr val="F5F5F5"/>
                </a:highlight>
                <a:latin typeface="Verdana" panose="020B0604030504040204" pitchFamily="34" charset="0"/>
              </a:rPr>
              <a:t>. </a:t>
            </a: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He would also need to perform the </a:t>
            </a:r>
            <a:r>
              <a:rPr lang="en-BE" sz="1000" b="1" dirty="0">
                <a:solidFill>
                  <a:srgbClr val="000000"/>
                </a:solidFill>
                <a:highlight>
                  <a:srgbClr val="F5F5F5"/>
                </a:highlight>
                <a:latin typeface="Verdana" panose="020B0604030504040204" pitchFamily="34" charset="0"/>
              </a:rPr>
              <a:t>new inducement test </a:t>
            </a:r>
            <a:r>
              <a:rPr lang="en-BE" sz="1000" dirty="0">
                <a:solidFill>
                  <a:srgbClr val="000000"/>
                </a:solidFill>
                <a:highlight>
                  <a:srgbClr val="F5F5F5"/>
                </a:highlight>
                <a:latin typeface="Verdana" panose="020B0604030504040204" pitchFamily="34" charset="0"/>
              </a:rPr>
              <a:t>which include a long list of new criteria to comply with, combined with </a:t>
            </a:r>
            <a:r>
              <a:rPr lang="en-BE" sz="1000" b="1" dirty="0">
                <a:solidFill>
                  <a:srgbClr val="000000"/>
                </a:solidFill>
                <a:highlight>
                  <a:srgbClr val="F5F5F5"/>
                </a:highlight>
                <a:latin typeface="Verdana" panose="020B0604030504040204" pitchFamily="34" charset="0"/>
              </a:rPr>
              <a:t>overarching principles</a:t>
            </a:r>
            <a:r>
              <a:rPr lang="en-BE" sz="1000" dirty="0">
                <a:solidFill>
                  <a:srgbClr val="000000"/>
                </a:solidFill>
                <a:highlight>
                  <a:srgbClr val="F5F5F5"/>
                </a:highlight>
                <a:latin typeface="Verdana" panose="020B0604030504040204" pitchFamily="34" charset="0"/>
              </a:rPr>
              <a:t>.</a:t>
            </a: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Moreover, he would need to p</a:t>
            </a:r>
            <a:r>
              <a:rPr lang="en-GB" sz="1000" dirty="0" err="1">
                <a:solidFill>
                  <a:srgbClr val="000000"/>
                </a:solidFill>
                <a:highlight>
                  <a:srgbClr val="F5F5F5"/>
                </a:highlight>
                <a:latin typeface="Verdana" panose="020B0604030504040204" pitchFamily="34" charset="0"/>
              </a:rPr>
              <a:t>repare</a:t>
            </a:r>
            <a:r>
              <a:rPr lang="en-GB" sz="1000" dirty="0">
                <a:solidFill>
                  <a:srgbClr val="000000"/>
                </a:solidFill>
                <a:highlight>
                  <a:srgbClr val="F5F5F5"/>
                </a:highlight>
                <a:latin typeface="Verdana" panose="020B0604030504040204" pitchFamily="34" charset="0"/>
              </a:rPr>
              <a:t> </a:t>
            </a:r>
            <a:r>
              <a:rPr lang="en-BE" sz="1000" dirty="0">
                <a:solidFill>
                  <a:srgbClr val="000000"/>
                </a:solidFill>
                <a:highlight>
                  <a:srgbClr val="F5F5F5"/>
                </a:highlight>
                <a:latin typeface="Verdana" panose="020B0604030504040204" pitchFamily="34" charset="0"/>
              </a:rPr>
              <a:t>the pre-contractual </a:t>
            </a:r>
            <a:r>
              <a:rPr lang="en-GB" sz="1000" dirty="0">
                <a:solidFill>
                  <a:srgbClr val="000000"/>
                </a:solidFill>
                <a:highlight>
                  <a:srgbClr val="F5F5F5"/>
                </a:highlight>
                <a:latin typeface="Verdana" panose="020B0604030504040204" pitchFamily="34" charset="0"/>
              </a:rPr>
              <a:t>information and </a:t>
            </a:r>
            <a:r>
              <a:rPr lang="en-BE" sz="1000" dirty="0">
                <a:solidFill>
                  <a:srgbClr val="000000"/>
                </a:solidFill>
                <a:highlight>
                  <a:srgbClr val="F5F5F5"/>
                </a:highlight>
                <a:latin typeface="Verdana" panose="020B0604030504040204" pitchFamily="34" charset="0"/>
              </a:rPr>
              <a:t>marketing communications necessary for the selling of the IBIP.</a:t>
            </a: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He would need to </a:t>
            </a:r>
            <a:r>
              <a:rPr lang="en-BE" sz="1000" b="1" dirty="0">
                <a:solidFill>
                  <a:srgbClr val="000000"/>
                </a:solidFill>
                <a:highlight>
                  <a:srgbClr val="F5F5F5"/>
                </a:highlight>
                <a:latin typeface="Verdana" panose="020B0604030504040204" pitchFamily="34" charset="0"/>
              </a:rPr>
              <a:t>document and report </a:t>
            </a:r>
            <a:r>
              <a:rPr lang="en-BE" sz="1000" dirty="0">
                <a:solidFill>
                  <a:srgbClr val="000000"/>
                </a:solidFill>
                <a:highlight>
                  <a:srgbClr val="F5F5F5"/>
                </a:highlight>
                <a:latin typeface="Verdana" panose="020B0604030504040204" pitchFamily="34" charset="0"/>
              </a:rPr>
              <a:t>on all the steps above and keep record of those.</a:t>
            </a:r>
          </a:p>
          <a:p>
            <a:pPr marL="742860" lvl="1" indent="-285715" fontAlgn="base">
              <a:buFont typeface="Arial" panose="020B0604020202020204" pitchFamily="34" charset="0"/>
              <a:buChar char="•"/>
            </a:pPr>
            <a:r>
              <a:rPr lang="en-BE" sz="1000" dirty="0">
                <a:solidFill>
                  <a:srgbClr val="000000"/>
                </a:solidFill>
                <a:highlight>
                  <a:srgbClr val="F5F5F5"/>
                </a:highlight>
                <a:latin typeface="Verdana" panose="020B0604030504040204" pitchFamily="34" charset="0"/>
              </a:rPr>
              <a:t>As part of the new best interest test criterion a), he would also be required to have an </a:t>
            </a:r>
            <a:r>
              <a:rPr lang="en-BE" sz="1000" b="1" dirty="0">
                <a:solidFill>
                  <a:srgbClr val="000000"/>
                </a:solidFill>
                <a:highlight>
                  <a:srgbClr val="F5F5F5"/>
                </a:highlight>
                <a:latin typeface="Verdana" panose="020B0604030504040204" pitchFamily="34" charset="0"/>
              </a:rPr>
              <a:t>appropriate range </a:t>
            </a:r>
            <a:r>
              <a:rPr lang="en-BE" sz="1000" dirty="0">
                <a:solidFill>
                  <a:srgbClr val="000000"/>
                </a:solidFill>
                <a:highlight>
                  <a:srgbClr val="F5F5F5"/>
                </a:highlight>
                <a:latin typeface="Verdana" panose="020B0604030504040204" pitchFamily="34" charset="0"/>
              </a:rPr>
              <a:t>of products in its portfolio for which he would need to repeat all the steps above. </a:t>
            </a:r>
          </a:p>
          <a:p>
            <a:pPr marL="457144" lvl="1" fontAlgn="base"/>
            <a:endParaRPr lang="en-BE" sz="1000" dirty="0">
              <a:solidFill>
                <a:srgbClr val="000000"/>
              </a:solidFill>
              <a:highlight>
                <a:srgbClr val="F5F5F5"/>
              </a:highlight>
              <a:latin typeface="Verdana" panose="020B0604030504040204" pitchFamily="34" charset="0"/>
            </a:endParaRPr>
          </a:p>
          <a:p>
            <a:pPr marL="742860" lvl="1" indent="-285715" fontAlgn="base">
              <a:buFont typeface="Wingdings" panose="05000000000000000000" pitchFamily="2" charset="2"/>
              <a:buChar char="è"/>
            </a:pPr>
            <a:r>
              <a:rPr lang="en-BE" sz="1000" dirty="0">
                <a:solidFill>
                  <a:srgbClr val="000000"/>
                </a:solidFill>
                <a:highlight>
                  <a:srgbClr val="F5F5F5"/>
                </a:highlight>
                <a:latin typeface="Verdana" panose="020B0604030504040204" pitchFamily="34" charset="0"/>
              </a:rPr>
              <a:t>On top of that, he would need to repeat all the steps of the consumer journey.</a:t>
            </a:r>
          </a:p>
          <a:p>
            <a:pPr marL="742860" lvl="1" indent="-285715" fontAlgn="base">
              <a:buFont typeface="Wingdings" panose="05000000000000000000" pitchFamily="2" charset="2"/>
              <a:buChar char="è"/>
            </a:pPr>
            <a:r>
              <a:rPr lang="en-BE" sz="1000" dirty="0">
                <a:solidFill>
                  <a:srgbClr val="000000"/>
                </a:solidFill>
                <a:highlight>
                  <a:srgbClr val="F5F5F5"/>
                </a:highlight>
                <a:latin typeface="Verdana" panose="020B0604030504040204" pitchFamily="34" charset="0"/>
              </a:rPr>
              <a:t>But this does not end there, as the insurer would need to regularly review, update, monitor changes affecting the products, but also prepare and provide regular information (</a:t>
            </a:r>
            <a:r>
              <a:rPr lang="en-BE" sz="1000" dirty="0" err="1">
                <a:solidFill>
                  <a:srgbClr val="000000"/>
                </a:solidFill>
                <a:highlight>
                  <a:srgbClr val="F5F5F5"/>
                </a:highlight>
                <a:latin typeface="Verdana" panose="020B0604030504040204" pitchFamily="34" charset="0"/>
              </a:rPr>
              <a:t>eg</a:t>
            </a:r>
            <a:r>
              <a:rPr lang="en-GB" sz="1000" dirty="0">
                <a:solidFill>
                  <a:srgbClr val="000000"/>
                </a:solidFill>
                <a:highlight>
                  <a:srgbClr val="F5F5F5"/>
                </a:highlight>
                <a:latin typeface="Verdana" panose="020B0604030504040204" pitchFamily="34" charset="0"/>
              </a:rPr>
              <a:t> </a:t>
            </a:r>
            <a:r>
              <a:rPr lang="en-BE" sz="1000" dirty="0">
                <a:solidFill>
                  <a:srgbClr val="000000"/>
                </a:solidFill>
                <a:highlight>
                  <a:srgbClr val="F5F5F5"/>
                </a:highlight>
                <a:latin typeface="Verdana" panose="020B0604030504040204" pitchFamily="34" charset="0"/>
              </a:rPr>
              <a:t>new annual statement) and perform continuous training. </a:t>
            </a:r>
            <a:endParaRPr lang="en-GB" sz="1000" dirty="0">
              <a:solidFill>
                <a:srgbClr val="000000"/>
              </a:solidFill>
              <a:highlight>
                <a:srgbClr val="F5F5F5"/>
              </a:highlight>
              <a:latin typeface="Verdana" panose="020B0604030504040204" pitchFamily="34" charset="0"/>
            </a:endParaRPr>
          </a:p>
          <a:p>
            <a:pPr algn="l" rtl="0" fontAlgn="base">
              <a:buFont typeface="Arial" panose="020B0604020202020204" pitchFamily="34" charset="0"/>
              <a:buNone/>
            </a:pPr>
            <a:endParaRPr lang="en-GB" sz="1000" dirty="0">
              <a:solidFill>
                <a:srgbClr val="000000"/>
              </a:solidFill>
              <a:highlight>
                <a:srgbClr val="F5F5F5"/>
              </a:highlight>
              <a:latin typeface="Verdana" panose="020B0604030504040204" pitchFamily="34" charset="0"/>
            </a:endParaRPr>
          </a:p>
          <a:p>
            <a:pPr algn="l" rtl="0" fontAlgn="base">
              <a:buFont typeface="Arial" panose="020B0604020202020204" pitchFamily="34" charset="0"/>
              <a:buNone/>
            </a:pPr>
            <a:endParaRPr lang="en-BE" sz="1000" dirty="0">
              <a:solidFill>
                <a:srgbClr val="000000"/>
              </a:solidFill>
              <a:highlight>
                <a:srgbClr val="F5F5F5"/>
              </a:highlight>
              <a:latin typeface="Verdana" panose="020B0604030504040204" pitchFamily="34" charset="0"/>
            </a:endParaRPr>
          </a:p>
          <a:p>
            <a:pPr algn="l" rtl="0" fontAlgn="base">
              <a:buFont typeface="Arial" panose="020B0604020202020204" pitchFamily="34" charset="0"/>
              <a:buNone/>
            </a:pPr>
            <a:r>
              <a:rPr lang="en-BE" sz="1000" dirty="0">
                <a:solidFill>
                  <a:srgbClr val="000000"/>
                </a:solidFill>
                <a:highlight>
                  <a:srgbClr val="F5F5F5"/>
                </a:highlight>
                <a:latin typeface="Verdana" panose="020B0604030504040204" pitchFamily="34" charset="0"/>
              </a:rPr>
              <a:t>Other </a:t>
            </a:r>
            <a:r>
              <a:rPr lang="en-GB" sz="1000" dirty="0">
                <a:solidFill>
                  <a:srgbClr val="000000"/>
                </a:solidFill>
                <a:highlight>
                  <a:srgbClr val="F5F5F5"/>
                </a:highlight>
                <a:latin typeface="Verdana" panose="020B0604030504040204" pitchFamily="34" charset="0"/>
              </a:rPr>
              <a:t>example</a:t>
            </a:r>
            <a:r>
              <a:rPr lang="en-BE" sz="1000" dirty="0">
                <a:solidFill>
                  <a:srgbClr val="000000"/>
                </a:solidFill>
                <a:highlight>
                  <a:srgbClr val="F5F5F5"/>
                </a:highlight>
                <a:latin typeface="Verdana" panose="020B0604030504040204" pitchFamily="34" charset="0"/>
              </a:rPr>
              <a:t> of burden:</a:t>
            </a:r>
            <a:r>
              <a:rPr lang="en-GB" sz="1000" dirty="0">
                <a:solidFill>
                  <a:srgbClr val="000000"/>
                </a:solidFill>
                <a:highlight>
                  <a:srgbClr val="F5F5F5"/>
                </a:highlight>
                <a:latin typeface="Verdana" panose="020B0604030504040204" pitchFamily="34" charset="0"/>
              </a:rPr>
              <a:t> any changes to the PRIIPs KID require: </a:t>
            </a:r>
            <a:r>
              <a:rPr lang="en-US" sz="1000" dirty="0">
                <a:solidFill>
                  <a:srgbClr val="444444"/>
                </a:solidFill>
                <a:highlight>
                  <a:srgbClr val="F5F5F5"/>
                </a:highlight>
                <a:latin typeface="Verdana" panose="020B0604030504040204" pitchFamily="34" charset="0"/>
              </a:rPr>
              <a:t>​</a:t>
            </a:r>
            <a:endParaRPr lang="en-US" sz="1000" dirty="0">
              <a:solidFill>
                <a:srgbClr val="444444"/>
              </a:solidFill>
              <a:highlight>
                <a:srgbClr val="F5F5F5"/>
              </a:highlight>
              <a:latin typeface="Arial" panose="020B0604020202020204" pitchFamily="34" charset="0"/>
            </a:endParaRPr>
          </a:p>
          <a:p>
            <a:pPr algn="l" rtl="0" fontAlgn="base"/>
            <a:r>
              <a:rPr lang="en-GB" sz="1000" dirty="0">
                <a:solidFill>
                  <a:srgbClr val="000000"/>
                </a:solidFill>
                <a:highlight>
                  <a:srgbClr val="F5F5F5"/>
                </a:highlight>
                <a:latin typeface="Verdana" panose="020B0604030504040204" pitchFamily="34" charset="0"/>
              </a:rPr>
              <a:t> </a:t>
            </a:r>
            <a:r>
              <a:rPr lang="en-US" sz="1000" dirty="0">
                <a:solidFill>
                  <a:srgbClr val="444444"/>
                </a:solidFill>
                <a:highlight>
                  <a:srgbClr val="F5F5F5"/>
                </a:highlight>
                <a:latin typeface="Verdana" panose="020B0604030504040204" pitchFamily="34" charset="0"/>
              </a:rPr>
              <a:t>​</a:t>
            </a:r>
            <a:endParaRPr lang="en-US" sz="1000" dirty="0">
              <a:solidFill>
                <a:srgbClr val="444444"/>
              </a:solidFill>
              <a:highlight>
                <a:srgbClr val="F5F5F5"/>
              </a:highlight>
              <a:latin typeface="Arial" panose="020B0604020202020204" pitchFamily="34" charset="0"/>
            </a:endParaRP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Cross-functional work to interpret the new requirements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New data to be gathered</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Actuarial and financial calculations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IT software changes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Re-design of the PRIIPs KID template</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Test of calculations and design</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Legal assessment of the texts and numbers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Potential translation into different languages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Drafting of new documents and distribution to agents and customers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New training for distributors, including training to explain the new requirements and changes compared to documents already distributed under previous applicable texts</a:t>
            </a:r>
            <a:r>
              <a:rPr lang="en-US" sz="1000" dirty="0">
                <a:solidFill>
                  <a:srgbClr val="000000"/>
                </a:solidFill>
                <a:highlight>
                  <a:srgbClr val="F5F5F5"/>
                </a:highlight>
                <a:latin typeface="Verdana" panose="020B0604030504040204" pitchFamily="34" charset="0"/>
              </a:rPr>
              <a:t>​</a:t>
            </a:r>
          </a:p>
          <a:p>
            <a:pPr algn="l" rtl="0" fontAlgn="base">
              <a:buFont typeface="Arial" panose="020B0604020202020204" pitchFamily="34" charset="0"/>
              <a:buChar char="•"/>
            </a:pPr>
            <a:r>
              <a:rPr lang="en-GB" sz="1000" dirty="0">
                <a:solidFill>
                  <a:srgbClr val="000000"/>
                </a:solidFill>
                <a:highlight>
                  <a:srgbClr val="F5F5F5"/>
                </a:highlight>
                <a:latin typeface="Verdana" panose="020B0604030504040204" pitchFamily="34" charset="0"/>
              </a:rPr>
              <a:t>Update of the website, etc.</a:t>
            </a:r>
            <a:r>
              <a:rPr lang="en-US" sz="1000" dirty="0">
                <a:solidFill>
                  <a:srgbClr val="000000"/>
                </a:solidFill>
                <a:highlight>
                  <a:srgbClr val="F5F5F5"/>
                </a:highlight>
                <a:latin typeface="Verdana" panose="020B0604030504040204" pitchFamily="34" charset="0"/>
              </a:rPr>
              <a:t>​</a:t>
            </a:r>
          </a:p>
          <a:p>
            <a:endParaRPr lang="en-BE" dirty="0"/>
          </a:p>
        </p:txBody>
      </p:sp>
      <p:sp>
        <p:nvSpPr>
          <p:cNvPr id="4" name="Slide Number Placeholder 3"/>
          <p:cNvSpPr>
            <a:spLocks noGrp="1"/>
          </p:cNvSpPr>
          <p:nvPr>
            <p:ph type="sldNum" sz="quarter" idx="5"/>
          </p:nvPr>
        </p:nvSpPr>
        <p:spPr/>
        <p:txBody>
          <a:bodyPr/>
          <a:lstStyle/>
          <a:p>
            <a:fld id="{EC8F9C7F-2BED-49EF-B093-9568885A4A74}" type="slidenum">
              <a:rPr lang="en-US" smtClean="0"/>
              <a:t>7</a:t>
            </a:fld>
            <a:endParaRPr lang="en-US"/>
          </a:p>
        </p:txBody>
      </p:sp>
    </p:spTree>
    <p:extLst>
      <p:ext uri="{BB962C8B-B14F-4D97-AF65-F5344CB8AC3E}">
        <p14:creationId xmlns:p14="http://schemas.microsoft.com/office/powerpoint/2010/main" val="128504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As a potential trade-off to a ban on inducements, the Council’s text introduces a new inducements test combined with overarching principles. However, the Council’s proposals will make it </a:t>
            </a:r>
            <a:r>
              <a:rPr lang="en-BE" sz="1000" b="1" kern="100" dirty="0">
                <a:latin typeface="Aptos" panose="020B0004020202020204" pitchFamily="34" charset="0"/>
                <a:ea typeface="Aptos" panose="020B0004020202020204" pitchFamily="34" charset="0"/>
                <a:cs typeface="Times New Roman" panose="02020603050405020304" pitchFamily="18" charset="0"/>
              </a:rPr>
              <a:t>more difficult or even impossible to sell products under a commission-based system</a:t>
            </a:r>
            <a:r>
              <a:rPr lang="en-BE" sz="1000" kern="100" dirty="0">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buFont typeface="Symbol" panose="05050102010706020507" pitchFamily="18" charset="2"/>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It would </a:t>
            </a:r>
            <a:r>
              <a:rPr lang="en-BE" sz="1000" b="1" kern="100" dirty="0">
                <a:latin typeface="Aptos" panose="020B0004020202020204" pitchFamily="34" charset="0"/>
                <a:ea typeface="Aptos" panose="020B0004020202020204" pitchFamily="34" charset="0"/>
                <a:cs typeface="Times New Roman" panose="02020603050405020304" pitchFamily="18" charset="0"/>
              </a:rPr>
              <a:t>increase the record-keeping and burdens on insurers</a:t>
            </a:r>
          </a:p>
          <a:p>
            <a:pPr marL="342858" indent="-342858" algn="just">
              <a:lnSpc>
                <a:spcPct val="115000"/>
              </a:lnSpc>
              <a:buFont typeface="Symbol" panose="05050102010706020507" pitchFamily="18" charset="2"/>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It would </a:t>
            </a:r>
            <a:r>
              <a:rPr lang="en-BE" sz="1000" b="1" kern="100" dirty="0">
                <a:latin typeface="Aptos" panose="020B0004020202020204" pitchFamily="34" charset="0"/>
                <a:ea typeface="Aptos" panose="020B0004020202020204" pitchFamily="34" charset="0"/>
                <a:cs typeface="Times New Roman" panose="02020603050405020304" pitchFamily="18" charset="0"/>
              </a:rPr>
              <a:t>add complexity and make the sales process even longer</a:t>
            </a:r>
          </a:p>
          <a:p>
            <a:pPr marL="342858" indent="-342858" algn="just">
              <a:lnSpc>
                <a:spcPct val="115000"/>
              </a:lnSpc>
              <a:buFont typeface="Symbol" panose="05050102010706020507" pitchFamily="18" charset="2"/>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It would introduce </a:t>
            </a:r>
            <a:r>
              <a:rPr lang="en-BE" sz="1000" b="1" kern="100" dirty="0">
                <a:latin typeface="Aptos" panose="020B0004020202020204" pitchFamily="34" charset="0"/>
                <a:ea typeface="Aptos" panose="020B0004020202020204" pitchFamily="34" charset="0"/>
                <a:cs typeface="Times New Roman" panose="02020603050405020304" pitchFamily="18" charset="0"/>
              </a:rPr>
              <a:t>identical remuneration for the different products sold. </a:t>
            </a:r>
            <a:r>
              <a:rPr lang="en-BE" sz="1000" kern="100" dirty="0">
                <a:latin typeface="Aptos" panose="020B0004020202020204" pitchFamily="34" charset="0"/>
                <a:ea typeface="Aptos" panose="020B0004020202020204" pitchFamily="34" charset="0"/>
                <a:cs typeface="Times New Roman" panose="02020603050405020304" pitchFamily="18" charset="0"/>
              </a:rPr>
              <a:t>However, </a:t>
            </a:r>
            <a:r>
              <a:rPr lang="en-BE" kern="100" dirty="0">
                <a:latin typeface="Aptos" panose="020B0004020202020204" pitchFamily="34" charset="0"/>
                <a:ea typeface="Aptos" panose="020B0004020202020204" pitchFamily="34" charset="0"/>
                <a:cs typeface="Times New Roman" panose="02020603050405020304" pitchFamily="18" charset="0"/>
              </a:rPr>
              <a:t>a</a:t>
            </a:r>
            <a:r>
              <a:rPr lang="en-US" dirty="0"/>
              <a:t> one-size-fits-all approach to inducements across different insurance products is problematic because it fails to account for the diverse nature of insurance offerings, as well as the level of service and assistance provided</a:t>
            </a:r>
            <a:r>
              <a:rPr lang="en-BE" dirty="0"/>
              <a:t> to consumers.</a:t>
            </a:r>
            <a:endParaRPr lang="en-BE" sz="1000" b="1"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defTabSz="918606">
              <a:lnSpc>
                <a:spcPct val="115000"/>
              </a:lnSpc>
              <a:buFont typeface="Symbol" panose="05050102010706020507" pitchFamily="18" charset="2"/>
              <a:buChar char=""/>
              <a:defRPr/>
            </a:pPr>
            <a:r>
              <a:rPr lang="en-BE" sz="1000" kern="100" dirty="0">
                <a:latin typeface="Aptos" panose="020B0004020202020204" pitchFamily="34" charset="0"/>
                <a:ea typeface="Aptos" panose="020B0004020202020204" pitchFamily="34" charset="0"/>
                <a:cs typeface="Times New Roman" panose="02020603050405020304" pitchFamily="18" charset="0"/>
              </a:rPr>
              <a:t>It </a:t>
            </a:r>
            <a:r>
              <a:rPr lang="en-BE" sz="1000" b="1" kern="100" dirty="0">
                <a:latin typeface="Aptos" panose="020B0004020202020204" pitchFamily="34" charset="0"/>
                <a:ea typeface="Aptos" panose="020B0004020202020204" pitchFamily="34" charset="0"/>
                <a:cs typeface="Times New Roman" panose="02020603050405020304" pitchFamily="18" charset="0"/>
              </a:rPr>
              <a:t>would limit certain remuneration practices (</a:t>
            </a:r>
            <a:r>
              <a:rPr lang="en-BE" sz="1000" b="1" kern="100" dirty="0" err="1">
                <a:latin typeface="Aptos" panose="020B0004020202020204" pitchFamily="34" charset="0"/>
                <a:ea typeface="Aptos" panose="020B0004020202020204" pitchFamily="34" charset="0"/>
                <a:cs typeface="Times New Roman" panose="02020603050405020304" pitchFamily="18" charset="0"/>
              </a:rPr>
              <a:t>eg</a:t>
            </a:r>
            <a:r>
              <a:rPr lang="en-BE" sz="1000" b="1" kern="100" dirty="0">
                <a:latin typeface="Aptos" panose="020B0004020202020204" pitchFamily="34" charset="0"/>
                <a:ea typeface="Aptos" panose="020B0004020202020204" pitchFamily="34" charset="0"/>
                <a:cs typeface="Times New Roman" panose="02020603050405020304" pitchFamily="18" charset="0"/>
              </a:rPr>
              <a:t> bonuses). </a:t>
            </a:r>
            <a:r>
              <a:rPr lang="en-BE" sz="1800" kern="100" dirty="0">
                <a:latin typeface="Verdana" panose="020B0604030504040204" pitchFamily="34" charset="0"/>
                <a:ea typeface="Aptos" panose="020B0004020202020204" pitchFamily="34" charset="0"/>
                <a:cs typeface="Times New Roman" panose="02020603050405020304" pitchFamily="18" charset="0"/>
              </a:rPr>
              <a:t>Bonuses are often tied to performance metrics, encouraging distributors to work more efficiently and effectively. Limiting these incentives would ultimately interfere in the distribution strategy and commercial policy of insurers. Moreover, given the current robust IDD rules on conflicts of interests and the new “best interest test”, it appears neither necessary nor appropriate to prohibit the use of such targets.</a:t>
            </a:r>
            <a:endParaRPr lang="en-BE" sz="1000" b="1"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spcAft>
                <a:spcPts val="800"/>
              </a:spcAft>
              <a:buFont typeface="Symbol" panose="05050102010706020507" pitchFamily="18" charset="2"/>
              <a:buChar char=""/>
            </a:pPr>
            <a:r>
              <a:rPr lang="en-BE" sz="1000" kern="100" dirty="0">
                <a:latin typeface="Aptos" panose="020B0004020202020204" pitchFamily="34" charset="0"/>
                <a:ea typeface="Aptos" panose="020B0004020202020204" pitchFamily="34" charset="0"/>
                <a:cs typeface="Times New Roman" panose="02020603050405020304" pitchFamily="18" charset="0"/>
              </a:rPr>
              <a:t>It would </a:t>
            </a:r>
            <a:r>
              <a:rPr lang="en-BE" sz="1000" b="1" kern="100" dirty="0">
                <a:latin typeface="Aptos" panose="020B0004020202020204" pitchFamily="34" charset="0"/>
                <a:ea typeface="Aptos" panose="020B0004020202020204" pitchFamily="34" charset="0"/>
                <a:cs typeface="Times New Roman" panose="02020603050405020304" pitchFamily="18" charset="0"/>
              </a:rPr>
              <a:t>further restrict the payment of inducements through Level 2 </a:t>
            </a:r>
          </a:p>
          <a:p>
            <a:pPr algn="just">
              <a:lnSpc>
                <a:spcPct val="115000"/>
              </a:lnSpc>
              <a:spcAft>
                <a:spcPts val="800"/>
              </a:spcAft>
            </a:pPr>
            <a:endParaRPr lang="en-GB" sz="1000" kern="100" dirty="0">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Therefore, if the inducement test is maintained, substantial changes are needed. </a:t>
            </a:r>
            <a:endParaRPr lang="en-GB" sz="10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01946">
              <a:defRPr/>
            </a:pPr>
            <a:fld id="{C7B12581-8A9B-473A-BD88-02B7CE841C30}" type="slidenum">
              <a:rPr lang="en-GB">
                <a:solidFill>
                  <a:prstClr val="black"/>
                </a:solidFill>
                <a:latin typeface="Calibri" panose="020F0502020204030204"/>
              </a:rPr>
              <a:pPr defTabSz="901946">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127233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Why? Because as a result of the Council’s proposal, insurers would have to go through the following steps, which would only increase the complexity and burdens for insurers: </a:t>
            </a:r>
          </a:p>
          <a:p>
            <a:pPr algn="just">
              <a:lnSpc>
                <a:spcPct val="115000"/>
              </a:lnSpc>
              <a:spcAft>
                <a:spcPts val="800"/>
              </a:spcAft>
            </a:pP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buFont typeface="+mj-lt"/>
              <a:buAutoNum type="arabicPeriod"/>
            </a:pPr>
            <a:r>
              <a:rPr lang="en-BE" sz="1000" kern="100" dirty="0">
                <a:latin typeface="Aptos" panose="020B0004020202020204" pitchFamily="34" charset="0"/>
                <a:ea typeface="Aptos" panose="020B0004020202020204" pitchFamily="34" charset="0"/>
                <a:cs typeface="Times New Roman" panose="02020603050405020304" pitchFamily="18" charset="0"/>
              </a:rPr>
              <a:t>Comply with the </a:t>
            </a:r>
            <a:r>
              <a:rPr lang="en-BE" sz="1000" b="1" kern="100" dirty="0">
                <a:latin typeface="Aptos" panose="020B0004020202020204" pitchFamily="34" charset="0"/>
                <a:ea typeface="Aptos" panose="020B0004020202020204" pitchFamily="34" charset="0"/>
                <a:cs typeface="Times New Roman" panose="02020603050405020304" pitchFamily="18" charset="0"/>
              </a:rPr>
              <a:t>existing robust IDD requirements to </a:t>
            </a:r>
            <a:r>
              <a:rPr lang="en-GB" sz="1000" b="1" kern="100" dirty="0">
                <a:latin typeface="Aptos" panose="020B0004020202020204" pitchFamily="34" charset="0"/>
                <a:ea typeface="Aptos" panose="020B0004020202020204" pitchFamily="34" charset="0"/>
                <a:cs typeface="Times New Roman" panose="02020603050405020304" pitchFamily="18" charset="0"/>
              </a:rPr>
              <a:t>identify, prevent, manage and disclose conflicts of interest</a:t>
            </a:r>
            <a:endParaRPr lang="en-BE" sz="1000" b="1"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buFont typeface="+mj-lt"/>
              <a:buAutoNum type="arabicPeriod"/>
            </a:pPr>
            <a:r>
              <a:rPr lang="en-GB" sz="1000" kern="100" dirty="0">
                <a:latin typeface="Aptos" panose="020B0004020202020204" pitchFamily="34" charset="0"/>
                <a:ea typeface="Aptos" panose="020B0004020202020204" pitchFamily="34" charset="0"/>
                <a:cs typeface="Times New Roman" panose="02020603050405020304" pitchFamily="18" charset="0"/>
              </a:rPr>
              <a:t>Comply with the </a:t>
            </a:r>
            <a:r>
              <a:rPr lang="en-GB" sz="1000" b="1" kern="100" dirty="0">
                <a:latin typeface="Aptos" panose="020B0004020202020204" pitchFamily="34" charset="0"/>
                <a:ea typeface="Aptos" panose="020B0004020202020204" pitchFamily="34" charset="0"/>
                <a:cs typeface="Times New Roman" panose="02020603050405020304" pitchFamily="18" charset="0"/>
              </a:rPr>
              <a:t>4 overarching principles, which introduce s</a:t>
            </a:r>
            <a:r>
              <a:rPr lang="en-BE" sz="1000" b="1" kern="100" dirty="0" err="1">
                <a:latin typeface="Aptos" panose="020B0004020202020204" pitchFamily="34" charset="0"/>
                <a:ea typeface="Aptos" panose="020B0004020202020204" pitchFamily="34" charset="0"/>
                <a:cs typeface="Times New Roman" panose="02020603050405020304" pitchFamily="18" charset="0"/>
              </a:rPr>
              <a:t>ignificant</a:t>
            </a:r>
            <a:r>
              <a:rPr lang="en-GB" sz="1000" b="1" kern="100" dirty="0">
                <a:latin typeface="Aptos" panose="020B0004020202020204" pitchFamily="34" charset="0"/>
                <a:ea typeface="Aptos" panose="020B0004020202020204" pitchFamily="34" charset="0"/>
                <a:cs typeface="Times New Roman" panose="02020603050405020304" pitchFamily="18" charset="0"/>
              </a:rPr>
              <a:t> limitations</a:t>
            </a:r>
            <a:r>
              <a:rPr lang="en-GB" sz="1000" kern="100" dirty="0">
                <a:latin typeface="Aptos" panose="020B0004020202020204" pitchFamily="34" charset="0"/>
                <a:ea typeface="Aptos" panose="020B0004020202020204" pitchFamily="34" charset="0"/>
                <a:cs typeface="Times New Roman" panose="02020603050405020304" pitchFamily="18" charset="0"/>
              </a:rPr>
              <a:t>. For example, </a:t>
            </a:r>
            <a:r>
              <a:rPr lang="en-GB" sz="1000" b="1" kern="100" dirty="0">
                <a:latin typeface="Aptos" panose="020B0004020202020204" pitchFamily="34" charset="0"/>
                <a:ea typeface="Aptos" panose="020B0004020202020204" pitchFamily="34" charset="0"/>
                <a:cs typeface="Times New Roman" panose="02020603050405020304" pitchFamily="18" charset="0"/>
              </a:rPr>
              <a:t>criterion a)</a:t>
            </a:r>
            <a:r>
              <a:rPr lang="en-GB" sz="1000" kern="100" dirty="0">
                <a:latin typeface="Aptos" panose="020B0004020202020204" pitchFamily="34" charset="0"/>
                <a:ea typeface="Aptos" panose="020B0004020202020204" pitchFamily="34" charset="0"/>
                <a:cs typeface="Times New Roman" panose="02020603050405020304" pitchFamily="18" charset="0"/>
              </a:rPr>
              <a:t> stipulates that inducements should not provide an incentive to offer a particular IBIP. The current wording omits the last part of the sentence of Article 17(3) IDD which clarifies that distributors should not be incentivised to recommend a particular IBIP </a:t>
            </a:r>
            <a:r>
              <a:rPr lang="en-GB" sz="1000" b="1" kern="100" dirty="0">
                <a:latin typeface="Aptos" panose="020B0004020202020204" pitchFamily="34" charset="0"/>
                <a:ea typeface="Aptos" panose="020B0004020202020204" pitchFamily="34" charset="0"/>
                <a:cs typeface="Times New Roman" panose="02020603050405020304" pitchFamily="18" charset="0"/>
              </a:rPr>
              <a:t>when they could offer another one which would better meet the customers’ needs</a:t>
            </a:r>
            <a:r>
              <a:rPr lang="en-GB" sz="1000" kern="100" dirty="0">
                <a:latin typeface="Aptos" panose="020B0004020202020204" pitchFamily="34" charset="0"/>
                <a:ea typeface="Aptos" panose="020B0004020202020204" pitchFamily="34" charset="0"/>
                <a:cs typeface="Times New Roman" panose="02020603050405020304" pitchFamily="18" charset="0"/>
              </a:rPr>
              <a:t>. Without this clarification, criterion a) would imply an </a:t>
            </a:r>
            <a:r>
              <a:rPr lang="en-GB" sz="1000" b="1" kern="100" dirty="0">
                <a:latin typeface="Aptos" panose="020B0004020202020204" pitchFamily="34" charset="0"/>
                <a:ea typeface="Aptos" panose="020B0004020202020204" pitchFamily="34" charset="0"/>
                <a:cs typeface="Times New Roman" panose="02020603050405020304" pitchFamily="18" charset="0"/>
              </a:rPr>
              <a:t>identical remuneration for the different products sold. </a:t>
            </a:r>
            <a:endParaRPr lang="en-BE" sz="1000" b="1"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buFont typeface="+mj-lt"/>
              <a:buAutoNum type="arabicPeriod"/>
            </a:pPr>
            <a:r>
              <a:rPr lang="en-GB" sz="1000" kern="100" dirty="0">
                <a:latin typeface="Aptos" panose="020B0004020202020204" pitchFamily="34" charset="0"/>
                <a:ea typeface="Aptos" panose="020B0004020202020204" pitchFamily="34" charset="0"/>
                <a:cs typeface="Times New Roman" panose="02020603050405020304" pitchFamily="18" charset="0"/>
              </a:rPr>
              <a:t>Comply with the </a:t>
            </a:r>
            <a:r>
              <a:rPr lang="en-GB" sz="1000" b="1" kern="100" dirty="0">
                <a:latin typeface="Aptos" panose="020B0004020202020204" pitchFamily="34" charset="0"/>
                <a:ea typeface="Aptos" panose="020B0004020202020204" pitchFamily="34" charset="0"/>
                <a:cs typeface="Times New Roman" panose="02020603050405020304" pitchFamily="18" charset="0"/>
              </a:rPr>
              <a:t>6 cumulative criteria </a:t>
            </a:r>
            <a:r>
              <a:rPr lang="en-GB" sz="1000" kern="100" dirty="0">
                <a:latin typeface="Aptos" panose="020B0004020202020204" pitchFamily="34" charset="0"/>
                <a:ea typeface="Aptos" panose="020B0004020202020204" pitchFamily="34" charset="0"/>
                <a:cs typeface="Times New Roman" panose="02020603050405020304" pitchFamily="18" charset="0"/>
              </a:rPr>
              <a:t>under the inducements test, which would make it even </a:t>
            </a:r>
            <a:r>
              <a:rPr lang="en-GB" sz="1000" b="1" kern="100" dirty="0">
                <a:latin typeface="Aptos" panose="020B0004020202020204" pitchFamily="34" charset="0"/>
                <a:ea typeface="Aptos" panose="020B0004020202020204" pitchFamily="34" charset="0"/>
                <a:cs typeface="Times New Roman" panose="02020603050405020304" pitchFamily="18" charset="0"/>
              </a:rPr>
              <a:t>more restrictive to sell a product under a commission-based system</a:t>
            </a:r>
            <a:r>
              <a:rPr lang="en-GB" sz="1000" kern="100" dirty="0">
                <a:latin typeface="Aptos" panose="020B0004020202020204" pitchFamily="34" charset="0"/>
                <a:ea typeface="Aptos" panose="020B0004020202020204" pitchFamily="34" charset="0"/>
                <a:cs typeface="Times New Roman" panose="02020603050405020304" pitchFamily="18" charset="0"/>
              </a:rPr>
              <a:t>. For example, </a:t>
            </a:r>
            <a:r>
              <a:rPr lang="en-GB" sz="1000" b="1" kern="100" dirty="0">
                <a:latin typeface="Aptos" panose="020B0004020202020204" pitchFamily="34" charset="0"/>
                <a:ea typeface="Aptos" panose="020B0004020202020204" pitchFamily="34" charset="0"/>
                <a:cs typeface="Times New Roman" panose="02020603050405020304" pitchFamily="18" charset="0"/>
              </a:rPr>
              <a:t>criterion d)</a:t>
            </a:r>
            <a:r>
              <a:rPr lang="en-GB" sz="1000" kern="100" dirty="0">
                <a:latin typeface="Aptos" panose="020B0004020202020204" pitchFamily="34" charset="0"/>
                <a:ea typeface="Aptos" panose="020B0004020202020204" pitchFamily="34" charset="0"/>
                <a:cs typeface="Times New Roman" panose="02020603050405020304" pitchFamily="18" charset="0"/>
              </a:rPr>
              <a:t> of the inducements test requires that the inducement should not contain any form of variable or contingent threshold which is unlocked by attaining a target based on volume or value of assets. This would introduce a </a:t>
            </a:r>
            <a:r>
              <a:rPr lang="en-GB" sz="1000" b="1" kern="100" dirty="0">
                <a:latin typeface="Aptos" panose="020B0004020202020204" pitchFamily="34" charset="0"/>
                <a:ea typeface="Aptos" panose="020B0004020202020204" pitchFamily="34" charset="0"/>
                <a:cs typeface="Times New Roman" panose="02020603050405020304" pitchFamily="18" charset="0"/>
              </a:rPr>
              <a:t>ban on bonuses, thereby severely restrict</a:t>
            </a:r>
            <a:r>
              <a:rPr lang="en-BE" sz="1000" b="1" kern="100" dirty="0" err="1">
                <a:latin typeface="Aptos" panose="020B0004020202020204" pitchFamily="34" charset="0"/>
                <a:ea typeface="Aptos" panose="020B0004020202020204" pitchFamily="34" charset="0"/>
                <a:cs typeface="Times New Roman" panose="02020603050405020304" pitchFamily="18" charset="0"/>
              </a:rPr>
              <a:t>ing</a:t>
            </a:r>
            <a:r>
              <a:rPr lang="en-GB" sz="1000" b="1" kern="100" dirty="0">
                <a:latin typeface="Aptos" panose="020B0004020202020204" pitchFamily="34" charset="0"/>
                <a:ea typeface="Aptos" panose="020B0004020202020204" pitchFamily="34" charset="0"/>
                <a:cs typeface="Times New Roman" panose="02020603050405020304" pitchFamily="18" charset="0"/>
              </a:rPr>
              <a:t> certain remuneration practices</a:t>
            </a:r>
            <a:r>
              <a:rPr lang="en-GB" sz="1000" kern="100" dirty="0">
                <a:latin typeface="Aptos" panose="020B0004020202020204" pitchFamily="34" charset="0"/>
                <a:ea typeface="Aptos" panose="020B0004020202020204" pitchFamily="34" charset="0"/>
                <a:cs typeface="Times New Roman" panose="02020603050405020304" pitchFamily="18" charset="0"/>
              </a:rPr>
              <a:t>.</a:t>
            </a:r>
            <a:endParaRPr lang="en-BE" sz="1000" kern="100" dirty="0">
              <a:latin typeface="Aptos" panose="020B0004020202020204" pitchFamily="34" charset="0"/>
              <a:ea typeface="Aptos" panose="020B0004020202020204" pitchFamily="34" charset="0"/>
              <a:cs typeface="Times New Roman" panose="02020603050405020304" pitchFamily="18" charset="0"/>
            </a:endParaRPr>
          </a:p>
          <a:p>
            <a:pPr marL="342858" indent="-342858" algn="just">
              <a:lnSpc>
                <a:spcPct val="115000"/>
              </a:lnSpc>
              <a:buFont typeface="+mj-lt"/>
              <a:buAutoNum type="arabicPeriod"/>
            </a:pPr>
            <a:r>
              <a:rPr lang="en-GB" sz="1000" kern="100" dirty="0">
                <a:latin typeface="Aptos" panose="020B0004020202020204" pitchFamily="34" charset="0"/>
                <a:ea typeface="Aptos" panose="020B0004020202020204" pitchFamily="34" charset="0"/>
                <a:cs typeface="Times New Roman" panose="02020603050405020304" pitchFamily="18" charset="0"/>
              </a:rPr>
              <a:t>Comply with </a:t>
            </a:r>
            <a:r>
              <a:rPr lang="en-GB" sz="1000" b="1" kern="100" dirty="0">
                <a:latin typeface="Aptos" panose="020B0004020202020204" pitchFamily="34" charset="0"/>
                <a:ea typeface="Aptos" panose="020B0004020202020204" pitchFamily="34" charset="0"/>
                <a:cs typeface="Times New Roman" panose="02020603050405020304" pitchFamily="18" charset="0"/>
              </a:rPr>
              <a:t>additional bureaucracy</a:t>
            </a:r>
            <a:r>
              <a:rPr lang="en-GB" sz="1000" kern="100" dirty="0">
                <a:latin typeface="Aptos" panose="020B0004020202020204" pitchFamily="34" charset="0"/>
                <a:ea typeface="Aptos" panose="020B0004020202020204" pitchFamily="34" charset="0"/>
                <a:cs typeface="Times New Roman" panose="02020603050405020304" pitchFamily="18" charset="0"/>
              </a:rPr>
              <a:t>, for example by keeping </a:t>
            </a:r>
            <a:r>
              <a:rPr lang="en-BE" sz="1000" kern="100" dirty="0">
                <a:latin typeface="Aptos" panose="020B0004020202020204" pitchFamily="34" charset="0"/>
                <a:ea typeface="Aptos" panose="020B0004020202020204" pitchFamily="34" charset="0"/>
                <a:cs typeface="Times New Roman" panose="02020603050405020304" pitchFamily="18" charset="0"/>
              </a:rPr>
              <a:t>internal list of all inducements and records of tests performed. </a:t>
            </a:r>
          </a:p>
          <a:p>
            <a:pPr marL="342858" indent="-342858" algn="just">
              <a:lnSpc>
                <a:spcPct val="115000"/>
              </a:lnSpc>
              <a:spcAft>
                <a:spcPts val="800"/>
              </a:spcAft>
              <a:buFont typeface="+mj-lt"/>
              <a:buAutoNum type="arabicPeriod"/>
            </a:pPr>
            <a:r>
              <a:rPr lang="en-BE" sz="1000" kern="100" dirty="0">
                <a:latin typeface="Aptos" panose="020B0004020202020204" pitchFamily="34" charset="0"/>
                <a:ea typeface="Aptos" panose="020B0004020202020204" pitchFamily="34" charset="0"/>
                <a:cs typeface="Times New Roman" panose="02020603050405020304" pitchFamily="18" charset="0"/>
              </a:rPr>
              <a:t>Comply with </a:t>
            </a:r>
            <a:r>
              <a:rPr lang="en-BE" sz="1000" b="1" kern="100" dirty="0">
                <a:latin typeface="Aptos" panose="020B0004020202020204" pitchFamily="34" charset="0"/>
                <a:ea typeface="Aptos" panose="020B0004020202020204" pitchFamily="34" charset="0"/>
                <a:cs typeface="Times New Roman" panose="02020603050405020304" pitchFamily="18" charset="0"/>
              </a:rPr>
              <a:t>more detailed measures at Level 2, which could become a means to further restrict the payment of inducements at EU level</a:t>
            </a:r>
            <a:r>
              <a:rPr lang="en-BE" sz="1000" kern="100" dirty="0">
                <a:latin typeface="Aptos" panose="020B0004020202020204" pitchFamily="34" charset="0"/>
                <a:ea typeface="Aptos" panose="020B0004020202020204" pitchFamily="34" charset="0"/>
                <a:cs typeface="Times New Roman" panose="02020603050405020304" pitchFamily="18" charset="0"/>
              </a:rPr>
              <a:t>.</a:t>
            </a:r>
          </a:p>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BE" sz="1000" b="1" kern="100" dirty="0">
                <a:latin typeface="Aptos" panose="020B0004020202020204" pitchFamily="34" charset="0"/>
                <a:ea typeface="Aptos" panose="020B0004020202020204" pitchFamily="34" charset="0"/>
                <a:cs typeface="Times New Roman" panose="02020603050405020304" pitchFamily="18" charset="0"/>
              </a:rPr>
              <a:t>The combined effect of these measures would result in excessive restrictions or impediments to inducements</a:t>
            </a:r>
            <a:r>
              <a:rPr lang="en-BE" sz="1000" kern="100" dirty="0">
                <a:latin typeface="Aptos" panose="020B0004020202020204" pitchFamily="34" charset="0"/>
                <a:ea typeface="Aptos" panose="020B0004020202020204" pitchFamily="34" charset="0"/>
                <a:cs typeface="Times New Roman" panose="02020603050405020304" pitchFamily="18" charset="0"/>
              </a:rPr>
              <a:t>, which departs from the objective of the Council’s text to avoid a ban on inducements.</a:t>
            </a:r>
          </a:p>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en-BE" sz="1000" kern="100" dirty="0">
                <a:latin typeface="Aptos" panose="020B0004020202020204" pitchFamily="34" charset="0"/>
                <a:ea typeface="Aptos" panose="020B0004020202020204" pitchFamily="34" charset="0"/>
                <a:cs typeface="Times New Roman" panose="02020603050405020304" pitchFamily="18" charset="0"/>
              </a:rPr>
              <a:t>Therefore, if the Council’s proposal on the overarching principles and new inducements test is maintained in the final RIS text, it must be </a:t>
            </a:r>
            <a:r>
              <a:rPr lang="en-BE" sz="1000" b="1" kern="100" dirty="0">
                <a:latin typeface="Aptos" panose="020B0004020202020204" pitchFamily="34" charset="0"/>
                <a:ea typeface="Aptos" panose="020B0004020202020204" pitchFamily="34" charset="0"/>
                <a:cs typeface="Times New Roman" panose="02020603050405020304" pitchFamily="18" charset="0"/>
              </a:rPr>
              <a:t>substantially amended</a:t>
            </a:r>
            <a:r>
              <a:rPr lang="en-BE" sz="1000" kern="100" dirty="0">
                <a:latin typeface="Aptos" panose="020B0004020202020204" pitchFamily="34" charset="0"/>
                <a:ea typeface="Aptos" panose="020B0004020202020204" pitchFamily="34" charset="0"/>
                <a:cs typeface="Times New Roman" panose="02020603050405020304" pitchFamily="18" charset="0"/>
              </a:rPr>
              <a:t>.</a:t>
            </a:r>
          </a:p>
          <a:p>
            <a:endParaRPr lang="en-BE" dirty="0"/>
          </a:p>
        </p:txBody>
      </p:sp>
      <p:sp>
        <p:nvSpPr>
          <p:cNvPr id="4" name="Slide Number Placeholder 3"/>
          <p:cNvSpPr>
            <a:spLocks noGrp="1"/>
          </p:cNvSpPr>
          <p:nvPr>
            <p:ph type="sldNum" sz="quarter" idx="5"/>
          </p:nvPr>
        </p:nvSpPr>
        <p:spPr/>
        <p:txBody>
          <a:bodyPr/>
          <a:lstStyle/>
          <a:p>
            <a:fld id="{EC8F9C7F-2BED-49EF-B093-9568885A4A74}" type="slidenum">
              <a:rPr lang="en-US" smtClean="0"/>
              <a:t>9</a:t>
            </a:fld>
            <a:endParaRPr lang="en-US"/>
          </a:p>
        </p:txBody>
      </p:sp>
    </p:spTree>
    <p:extLst>
      <p:ext uri="{BB962C8B-B14F-4D97-AF65-F5344CB8AC3E}">
        <p14:creationId xmlns:p14="http://schemas.microsoft.com/office/powerpoint/2010/main" val="93853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808B-5ED1-4236-80A7-0F6D24F261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7ACF45-BEA9-40DB-95EB-4FD7FC10D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17839A-6960-4A11-A17A-F2CA1148C4C2}"/>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967ABE9D-9347-4BEA-9E87-F23CC5351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2D9C9-5830-4F71-BB37-4252A2CC4905}"/>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35284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F377-B576-4633-A3D3-16284609D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A5B58-6289-4B6F-A7FF-E826F56BEA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A57AE-7BB0-4B4C-83BF-7C81E8062596}"/>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79C0E20B-DBD1-413A-8D91-D4A001F0B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7D193-0414-4E75-87A4-BE874DE1AF77}"/>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354820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F1040-D79A-402E-B62A-5B85B796F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656846-0E5A-42AE-9D3B-19188FF5F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F21CA-940B-4DD2-B155-0C28336F9B77}"/>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CC7C2A6C-8ACD-4D11-89A4-D33A4B73E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5F3E8-ADD8-4139-8AFF-D7D9B54A6C4B}"/>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162879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12" descr="CEA-LOGO_rounded_squares_grey_bold-regular_V05_3D_choice_vec_OMBRAGE-01_forMS.png"/>
          <p:cNvPicPr>
            <a:picLocks noChangeAspect="1"/>
          </p:cNvPicPr>
          <p:nvPr userDrawn="1"/>
        </p:nvPicPr>
        <p:blipFill>
          <a:blip r:embed="rId2" cstate="print"/>
          <a:srcRect l="-2457" t="-1282" r="50475" b="52278"/>
          <a:stretch>
            <a:fillRect/>
          </a:stretch>
        </p:blipFill>
        <p:spPr bwMode="auto">
          <a:xfrm>
            <a:off x="5422900" y="3916363"/>
            <a:ext cx="6769100" cy="2941637"/>
          </a:xfrm>
          <a:prstGeom prst="rect">
            <a:avLst/>
          </a:prstGeom>
          <a:noFill/>
          <a:ln w="9525">
            <a:noFill/>
            <a:miter lim="800000"/>
            <a:headEnd/>
            <a:tailEnd/>
          </a:ln>
        </p:spPr>
      </p:pic>
      <p:pic>
        <p:nvPicPr>
          <p:cNvPr id="5" name="Picture 9" descr="CEA_CMYK+baseline"/>
          <p:cNvPicPr>
            <a:picLocks noChangeAspect="1" noChangeArrowheads="1"/>
          </p:cNvPicPr>
          <p:nvPr userDrawn="1"/>
        </p:nvPicPr>
        <p:blipFill>
          <a:blip r:embed="rId3" cstate="print"/>
          <a:srcRect/>
          <a:stretch>
            <a:fillRect/>
          </a:stretch>
        </p:blipFill>
        <p:spPr bwMode="auto">
          <a:xfrm>
            <a:off x="480485" y="360363"/>
            <a:ext cx="1943107" cy="1122362"/>
          </a:xfrm>
          <a:prstGeom prst="rect">
            <a:avLst/>
          </a:prstGeom>
          <a:noFill/>
          <a:ln w="9525">
            <a:noFill/>
            <a:miter lim="800000"/>
            <a:headEnd/>
            <a:tailEnd/>
          </a:ln>
        </p:spPr>
      </p:pic>
      <p:sp>
        <p:nvSpPr>
          <p:cNvPr id="6" name="Rectangle 11"/>
          <p:cNvSpPr/>
          <p:nvPr userDrawn="1"/>
        </p:nvSpPr>
        <p:spPr bwMode="gray">
          <a:xfrm>
            <a:off x="1" y="6337360"/>
            <a:ext cx="2832100" cy="204671"/>
          </a:xfrm>
          <a:prstGeom prst="rect">
            <a:avLst/>
          </a:prstGeom>
        </p:spPr>
        <p:txBody>
          <a:bodyPr tIns="0" bIns="0" anchor="ctr">
            <a:spAutoFit/>
          </a:bodyPr>
          <a:lstStyle/>
          <a:p>
            <a:pPr algn="ctr">
              <a:lnSpc>
                <a:spcPct val="95000"/>
              </a:lnSpc>
              <a:spcAft>
                <a:spcPts val="400"/>
              </a:spcAft>
              <a:buClr>
                <a:srgbClr val="808080"/>
              </a:buClr>
            </a:pPr>
            <a:endParaRPr lang="en-US" sz="1400" b="1" noProof="1"/>
          </a:p>
        </p:txBody>
      </p:sp>
      <p:sp>
        <p:nvSpPr>
          <p:cNvPr id="2" name="Title 1"/>
          <p:cNvSpPr>
            <a:spLocks noGrp="1"/>
          </p:cNvSpPr>
          <p:nvPr>
            <p:ph type="title"/>
          </p:nvPr>
        </p:nvSpPr>
        <p:spPr>
          <a:xfrm>
            <a:off x="484800" y="2708920"/>
            <a:ext cx="10363200" cy="1440160"/>
          </a:xfrm>
        </p:spPr>
        <p:txBody>
          <a:bodyPr/>
          <a:lstStyle>
            <a:lvl1pPr algn="l">
              <a:defRPr sz="2800" b="1" cap="none" baseline="0"/>
            </a:lvl1pPr>
          </a:lstStyle>
          <a:p>
            <a:r>
              <a:rPr lang="en-US"/>
              <a:t>Click to edit Master title style</a:t>
            </a:r>
            <a:endParaRPr lang="fr-BE"/>
          </a:p>
        </p:txBody>
      </p:sp>
      <p:sp>
        <p:nvSpPr>
          <p:cNvPr id="3" name="Text Placeholder 2"/>
          <p:cNvSpPr>
            <a:spLocks noGrp="1"/>
          </p:cNvSpPr>
          <p:nvPr>
            <p:ph type="body" idx="1"/>
          </p:nvPr>
        </p:nvSpPr>
        <p:spPr>
          <a:xfrm>
            <a:off x="484800" y="4149081"/>
            <a:ext cx="6283275" cy="307777"/>
          </a:xfrm>
        </p:spPr>
        <p:txBody>
          <a:bodyPr>
            <a:spAutoFit/>
          </a:bodyPr>
          <a:lstStyle>
            <a:lvl1pPr marL="0" indent="0">
              <a:buNone/>
              <a:defRPr sz="2000" b="1" baseline="0">
                <a:solidFill>
                  <a:srgbClr val="82C55B"/>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4">
            <a:extLst>
              <a:ext uri="{FF2B5EF4-FFF2-40B4-BE49-F238E27FC236}">
                <a16:creationId xmlns:a16="http://schemas.microsoft.com/office/drawing/2014/main" id="{32A742E9-C3CF-B693-2CB2-D849419DC3BB}"/>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2651464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2" descr="CEA-LOGO_rounded_squares_grey_bold-regular_V05_3D_choice_vec_OMBRAGE-01_forMS.png"/>
          <p:cNvPicPr>
            <a:picLocks noChangeAspect="1"/>
          </p:cNvPicPr>
          <p:nvPr userDrawn="1"/>
        </p:nvPicPr>
        <p:blipFill>
          <a:blip r:embed="rId2" cstate="print"/>
          <a:srcRect l="-2457" t="-1282" r="50475" b="52278"/>
          <a:stretch>
            <a:fillRect/>
          </a:stretch>
        </p:blipFill>
        <p:spPr bwMode="auto">
          <a:xfrm>
            <a:off x="5422901" y="3916364"/>
            <a:ext cx="6769100" cy="2941637"/>
          </a:xfrm>
          <a:prstGeom prst="rect">
            <a:avLst/>
          </a:prstGeom>
          <a:noFill/>
          <a:ln w="9525">
            <a:noFill/>
            <a:miter lim="800000"/>
            <a:headEnd/>
            <a:tailEnd/>
          </a:ln>
        </p:spPr>
      </p:pic>
      <p:pic>
        <p:nvPicPr>
          <p:cNvPr id="5" name="Picture 9" descr="CEA_CMYK+baseline"/>
          <p:cNvPicPr>
            <a:picLocks noChangeAspect="1" noChangeArrowheads="1"/>
          </p:cNvPicPr>
          <p:nvPr userDrawn="1"/>
        </p:nvPicPr>
        <p:blipFill>
          <a:blip r:embed="rId3" cstate="print"/>
          <a:srcRect/>
          <a:stretch>
            <a:fillRect/>
          </a:stretch>
        </p:blipFill>
        <p:spPr bwMode="auto">
          <a:xfrm>
            <a:off x="480485" y="360363"/>
            <a:ext cx="1943107" cy="1122362"/>
          </a:xfrm>
          <a:prstGeom prst="rect">
            <a:avLst/>
          </a:prstGeom>
          <a:noFill/>
          <a:ln w="9525">
            <a:noFill/>
            <a:miter lim="800000"/>
            <a:headEnd/>
            <a:tailEnd/>
          </a:ln>
        </p:spPr>
      </p:pic>
      <p:sp>
        <p:nvSpPr>
          <p:cNvPr id="6" name="Rectangle 11"/>
          <p:cNvSpPr/>
          <p:nvPr userDrawn="1"/>
        </p:nvSpPr>
        <p:spPr bwMode="gray">
          <a:xfrm>
            <a:off x="1" y="6337360"/>
            <a:ext cx="2832100" cy="204671"/>
          </a:xfrm>
          <a:prstGeom prst="rect">
            <a:avLst/>
          </a:prstGeom>
        </p:spPr>
        <p:txBody>
          <a:bodyPr tIns="0" bIns="0" anchor="ctr">
            <a:spAutoFit/>
          </a:bodyPr>
          <a:lstStyle/>
          <a:p>
            <a:pPr algn="ctr">
              <a:lnSpc>
                <a:spcPct val="95000"/>
              </a:lnSpc>
              <a:spcAft>
                <a:spcPts val="400"/>
              </a:spcAft>
              <a:buClr>
                <a:srgbClr val="808080"/>
              </a:buClr>
            </a:pPr>
            <a:endParaRPr lang="en-US" sz="1400" b="1" noProof="1"/>
          </a:p>
        </p:txBody>
      </p:sp>
      <p:sp>
        <p:nvSpPr>
          <p:cNvPr id="2" name="Title 1"/>
          <p:cNvSpPr>
            <a:spLocks noGrp="1"/>
          </p:cNvSpPr>
          <p:nvPr>
            <p:ph type="title"/>
          </p:nvPr>
        </p:nvSpPr>
        <p:spPr>
          <a:xfrm>
            <a:off x="484800" y="2708920"/>
            <a:ext cx="10363200" cy="1440160"/>
          </a:xfrm>
        </p:spPr>
        <p:txBody>
          <a:bodyPr/>
          <a:lstStyle>
            <a:lvl1pPr algn="l">
              <a:defRPr sz="2800" b="1" cap="none" baseline="0"/>
            </a:lvl1pPr>
          </a:lstStyle>
          <a:p>
            <a:r>
              <a:rPr lang="en-US"/>
              <a:t>Click to edit Master title style</a:t>
            </a:r>
            <a:endParaRPr lang="fr-BE"/>
          </a:p>
        </p:txBody>
      </p:sp>
      <p:sp>
        <p:nvSpPr>
          <p:cNvPr id="3" name="Text Placeholder 2"/>
          <p:cNvSpPr>
            <a:spLocks noGrp="1"/>
          </p:cNvSpPr>
          <p:nvPr>
            <p:ph type="body" idx="1"/>
          </p:nvPr>
        </p:nvSpPr>
        <p:spPr>
          <a:xfrm>
            <a:off x="484800" y="4149081"/>
            <a:ext cx="6283275" cy="307777"/>
          </a:xfrm>
        </p:spPr>
        <p:txBody>
          <a:bodyPr>
            <a:spAutoFit/>
          </a:bodyPr>
          <a:lstStyle>
            <a:lvl1pPr marL="0" indent="0">
              <a:buNone/>
              <a:defRPr sz="2000" b="1" baseline="0">
                <a:solidFill>
                  <a:srgbClr val="82C55B"/>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4">
            <a:extLst>
              <a:ext uri="{FF2B5EF4-FFF2-40B4-BE49-F238E27FC236}">
                <a16:creationId xmlns:a16="http://schemas.microsoft.com/office/drawing/2014/main" id="{91453803-5170-46E4-8965-836221B68C6A}"/>
              </a:ext>
            </a:extLst>
          </p:cNvPr>
          <p:cNvSpPr txBox="1">
            <a:spLocks/>
          </p:cNvSpPr>
          <p:nvPr userDrawn="1"/>
        </p:nvSpPr>
        <p:spPr bwMode="auto">
          <a:xfrm>
            <a:off x="9129184" y="6439695"/>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36371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28611" y="6021389"/>
            <a:ext cx="958877" cy="574675"/>
          </a:xfrm>
          <a:prstGeom prst="rect">
            <a:avLst/>
          </a:prstGeom>
          <a:noFill/>
          <a:ln w="9525">
            <a:noFill/>
            <a:miter lim="800000"/>
            <a:headEnd/>
            <a:tailEnd/>
          </a:ln>
        </p:spPr>
      </p:pic>
      <p:sp>
        <p:nvSpPr>
          <p:cNvPr id="11" name="Title 10"/>
          <p:cNvSpPr>
            <a:spLocks noGrp="1"/>
          </p:cNvSpPr>
          <p:nvPr>
            <p:ph type="title"/>
          </p:nvPr>
        </p:nvSpPr>
        <p:spPr/>
        <p:txBody>
          <a:bodyPr>
            <a:spAutoFit/>
          </a:bodyPr>
          <a:lstStyle>
            <a:lvl1pPr>
              <a:defRPr baseline="0">
                <a:latin typeface="Verdana" pitchFamily="34" charset="0"/>
              </a:defRPr>
            </a:lvl1pPr>
          </a:lstStyle>
          <a:p>
            <a:r>
              <a:rPr lang="en-US"/>
              <a:t>Click to edit Master title style</a:t>
            </a:r>
            <a:endParaRPr lang="fr-BE"/>
          </a:p>
        </p:txBody>
      </p:sp>
      <p:sp>
        <p:nvSpPr>
          <p:cNvPr id="7" name="Rectangle 3"/>
          <p:cNvSpPr>
            <a:spLocks noGrp="1" noChangeArrowheads="1"/>
          </p:cNvSpPr>
          <p:nvPr>
            <p:ph idx="1"/>
          </p:nvPr>
        </p:nvSpPr>
        <p:spPr bwMode="auto">
          <a:xfrm>
            <a:off x="527051" y="1196753"/>
            <a:ext cx="11233149" cy="4824636"/>
          </a:xfrm>
          <a:prstGeom prst="rect">
            <a:avLst/>
          </a:prstGeom>
          <a:noFill/>
          <a:ln w="9525">
            <a:noFill/>
            <a:miter lim="800000"/>
            <a:headEnd/>
            <a:tailEnd/>
          </a:ln>
        </p:spPr>
        <p:txBody>
          <a:bodyPr/>
          <a:lstStyle>
            <a:lvl3pPr>
              <a:buFontTx/>
              <a:buBlip>
                <a:blip r:embed="rId3"/>
              </a:buBlip>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375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7"/>
          <p:cNvCxnSpPr/>
          <p:nvPr userDrawn="1"/>
        </p:nvCxnSpPr>
        <p:spPr>
          <a:xfrm>
            <a:off x="527051" y="397327"/>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28611" y="6021389"/>
            <a:ext cx="958877" cy="574675"/>
          </a:xfrm>
          <a:prstGeom prst="rect">
            <a:avLst/>
          </a:prstGeom>
          <a:noFill/>
          <a:ln w="9525">
            <a:noFill/>
            <a:miter lim="800000"/>
            <a:headEnd/>
            <a:tailEnd/>
          </a:ln>
        </p:spPr>
      </p:pic>
      <p:sp>
        <p:nvSpPr>
          <p:cNvPr id="11" name="Title 10"/>
          <p:cNvSpPr>
            <a:spLocks noGrp="1"/>
          </p:cNvSpPr>
          <p:nvPr>
            <p:ph type="title"/>
          </p:nvPr>
        </p:nvSpPr>
        <p:spPr/>
        <p:txBody>
          <a:bodyPr>
            <a:spAutoFit/>
          </a:bodyPr>
          <a:lstStyle>
            <a:lvl1pPr>
              <a:defRPr baseline="0">
                <a:latin typeface="Verdana" pitchFamily="34" charset="0"/>
              </a:defRPr>
            </a:lvl1pPr>
          </a:lstStyle>
          <a:p>
            <a:r>
              <a:rPr lang="en-US"/>
              <a:t>Click to edit Master title style</a:t>
            </a:r>
            <a:endParaRPr lang="fr-BE"/>
          </a:p>
        </p:txBody>
      </p:sp>
      <p:sp>
        <p:nvSpPr>
          <p:cNvPr id="7" name="Rectangle 3"/>
          <p:cNvSpPr>
            <a:spLocks noGrp="1" noChangeArrowheads="1"/>
          </p:cNvSpPr>
          <p:nvPr>
            <p:ph idx="1"/>
          </p:nvPr>
        </p:nvSpPr>
        <p:spPr bwMode="auto">
          <a:xfrm>
            <a:off x="527051" y="1196753"/>
            <a:ext cx="11233149" cy="4824636"/>
          </a:xfrm>
          <a:prstGeom prst="rect">
            <a:avLst/>
          </a:prstGeom>
          <a:noFill/>
          <a:ln w="9525">
            <a:noFill/>
            <a:miter lim="800000"/>
            <a:headEnd/>
            <a:tailEnd/>
          </a:ln>
        </p:spPr>
        <p:txBody>
          <a:bodyPr/>
          <a:lstStyle>
            <a:lvl3pPr>
              <a:buFontTx/>
              <a:buBlip>
                <a:blip r:embed="rId3"/>
              </a:buBlip>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02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ubtitle+text">
    <p:spTree>
      <p:nvGrpSpPr>
        <p:cNvPr id="1" name=""/>
        <p:cNvGrpSpPr/>
        <p:nvPr/>
      </p:nvGrpSpPr>
      <p:grpSpPr>
        <a:xfrm>
          <a:off x="0" y="0"/>
          <a:ext cx="0" cy="0"/>
          <a:chOff x="0" y="0"/>
          <a:chExt cx="0" cy="0"/>
        </a:xfrm>
      </p:grpSpPr>
      <p:cxnSp>
        <p:nvCxnSpPr>
          <p:cNvPr id="5" name="Straight Connector 11"/>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7" name="Picture 9" descr="CEA_CMYK+baseline"/>
          <p:cNvPicPr>
            <a:picLocks noChangeAspect="1" noChangeArrowheads="1"/>
          </p:cNvPicPr>
          <p:nvPr userDrawn="1"/>
        </p:nvPicPr>
        <p:blipFill>
          <a:blip r:embed="rId2" cstate="print"/>
          <a:srcRect/>
          <a:stretch>
            <a:fillRect/>
          </a:stretch>
        </p:blipFill>
        <p:spPr bwMode="auto">
          <a:xfrm>
            <a:off x="527053" y="6021389"/>
            <a:ext cx="960436" cy="574675"/>
          </a:xfrm>
          <a:prstGeom prst="rect">
            <a:avLst/>
          </a:prstGeom>
          <a:noFill/>
          <a:ln w="9525">
            <a:noFill/>
            <a:miter lim="800000"/>
            <a:headEnd/>
            <a:tailEnd/>
          </a:ln>
        </p:spPr>
      </p:pic>
      <p:sp>
        <p:nvSpPr>
          <p:cNvPr id="6" name="Text Placeholder 5"/>
          <p:cNvSpPr>
            <a:spLocks noGrp="1"/>
          </p:cNvSpPr>
          <p:nvPr>
            <p:ph type="body" sz="quarter" idx="12"/>
          </p:nvPr>
        </p:nvSpPr>
        <p:spPr>
          <a:xfrm>
            <a:off x="528000" y="1124744"/>
            <a:ext cx="11328640" cy="359246"/>
          </a:xfrm>
        </p:spPr>
        <p:txBody>
          <a:bodyPr/>
          <a:lstStyle>
            <a:lvl1pPr>
              <a:buFont typeface="Arial" pitchFamily="34" charset="0"/>
              <a:buNone/>
              <a:defRPr sz="1800" b="1">
                <a:solidFill>
                  <a:srgbClr val="82C55B"/>
                </a:solidFill>
              </a:defRPr>
            </a:lvl1pPr>
          </a:lstStyle>
          <a:p>
            <a:pPr lvl="0"/>
            <a:r>
              <a:rPr lang="en-US"/>
              <a:t>Click to edit Master text</a:t>
            </a:r>
            <a:endParaRPr lang="fr-BE"/>
          </a:p>
        </p:txBody>
      </p:sp>
      <p:sp>
        <p:nvSpPr>
          <p:cNvPr id="9" name="Title 8"/>
          <p:cNvSpPr>
            <a:spLocks noGrp="1"/>
          </p:cNvSpPr>
          <p:nvPr>
            <p:ph type="title"/>
          </p:nvPr>
        </p:nvSpPr>
        <p:spPr/>
        <p:txBody>
          <a:bodyPr/>
          <a:lstStyle/>
          <a:p>
            <a:r>
              <a:rPr lang="en-US"/>
              <a:t>Click to edit Master title style</a:t>
            </a:r>
            <a:endParaRPr lang="fr-BE"/>
          </a:p>
        </p:txBody>
      </p:sp>
      <p:sp>
        <p:nvSpPr>
          <p:cNvPr id="11" name="Rectangle 3"/>
          <p:cNvSpPr>
            <a:spLocks noGrp="1" noChangeArrowheads="1"/>
          </p:cNvSpPr>
          <p:nvPr>
            <p:ph idx="1"/>
          </p:nvPr>
        </p:nvSpPr>
        <p:spPr bwMode="auto">
          <a:xfrm>
            <a:off x="527051" y="1628800"/>
            <a:ext cx="11233149" cy="4320481"/>
          </a:xfrm>
          <a:prstGeom prst="rect">
            <a:avLst/>
          </a:prstGeom>
          <a:noFill/>
          <a:ln w="9525">
            <a:noFill/>
            <a:miter lim="800000"/>
            <a:headEnd/>
            <a:tailEnd/>
          </a:ln>
        </p:spPr>
        <p:txBody>
          <a:bodyPr/>
          <a:lstStyle>
            <a:lvl3pPr marL="1076325" indent="-266700">
              <a:tabLst>
                <a:tab pos="808038" algn="l"/>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016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Subtitle+text">
    <p:spTree>
      <p:nvGrpSpPr>
        <p:cNvPr id="1" name=""/>
        <p:cNvGrpSpPr/>
        <p:nvPr/>
      </p:nvGrpSpPr>
      <p:grpSpPr>
        <a:xfrm>
          <a:off x="0" y="0"/>
          <a:ext cx="0" cy="0"/>
          <a:chOff x="0" y="0"/>
          <a:chExt cx="0" cy="0"/>
        </a:xfrm>
      </p:grpSpPr>
      <p:cxnSp>
        <p:nvCxnSpPr>
          <p:cNvPr id="5" name="Straight Connector 11"/>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2"/>
          </p:nvPr>
        </p:nvSpPr>
        <p:spPr>
          <a:xfrm>
            <a:off x="528000" y="1124744"/>
            <a:ext cx="11328640" cy="359246"/>
          </a:xfrm>
        </p:spPr>
        <p:txBody>
          <a:bodyPr/>
          <a:lstStyle>
            <a:lvl1pPr>
              <a:buFont typeface="Arial" pitchFamily="34" charset="0"/>
              <a:buNone/>
              <a:defRPr sz="1800" b="1">
                <a:solidFill>
                  <a:srgbClr val="82C55B"/>
                </a:solidFill>
              </a:defRPr>
            </a:lvl1pPr>
          </a:lstStyle>
          <a:p>
            <a:pPr lvl="0"/>
            <a:r>
              <a:rPr lang="en-US"/>
              <a:t>Click to edit Master text</a:t>
            </a:r>
            <a:endParaRPr lang="fr-BE"/>
          </a:p>
        </p:txBody>
      </p:sp>
      <p:sp>
        <p:nvSpPr>
          <p:cNvPr id="9" name="Title 8"/>
          <p:cNvSpPr>
            <a:spLocks noGrp="1"/>
          </p:cNvSpPr>
          <p:nvPr>
            <p:ph type="title"/>
          </p:nvPr>
        </p:nvSpPr>
        <p:spPr/>
        <p:txBody>
          <a:bodyPr/>
          <a:lstStyle/>
          <a:p>
            <a:r>
              <a:rPr lang="en-US"/>
              <a:t>Click to edit Master title style</a:t>
            </a:r>
            <a:endParaRPr lang="fr-BE"/>
          </a:p>
        </p:txBody>
      </p:sp>
      <p:sp>
        <p:nvSpPr>
          <p:cNvPr id="11" name="Rectangle 3"/>
          <p:cNvSpPr>
            <a:spLocks noGrp="1" noChangeArrowheads="1"/>
          </p:cNvSpPr>
          <p:nvPr>
            <p:ph idx="1"/>
          </p:nvPr>
        </p:nvSpPr>
        <p:spPr bwMode="auto">
          <a:xfrm>
            <a:off x="527051" y="1628800"/>
            <a:ext cx="11233149" cy="4320481"/>
          </a:xfrm>
          <a:prstGeom prst="rect">
            <a:avLst/>
          </a:prstGeom>
          <a:noFill/>
          <a:ln w="9525">
            <a:noFill/>
            <a:miter lim="800000"/>
            <a:headEnd/>
            <a:tailEnd/>
          </a:ln>
        </p:spPr>
        <p:txBody>
          <a:bodyPr/>
          <a:lstStyle>
            <a:lvl3pPr marL="1076325" indent="-266700">
              <a:tabLst>
                <a:tab pos="808038" algn="l"/>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76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for big picture">
    <p:spTree>
      <p:nvGrpSpPr>
        <p:cNvPr id="1" name=""/>
        <p:cNvGrpSpPr/>
        <p:nvPr/>
      </p:nvGrpSpPr>
      <p:grpSpPr>
        <a:xfrm>
          <a:off x="0" y="0"/>
          <a:ext cx="0" cy="0"/>
          <a:chOff x="0" y="0"/>
          <a:chExt cx="0" cy="0"/>
        </a:xfrm>
      </p:grpSpPr>
      <p:cxnSp>
        <p:nvCxnSpPr>
          <p:cNvPr id="4" name="Straight Connector 9"/>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descr="CEA_CMYK+baseline"/>
          <p:cNvPicPr>
            <a:picLocks noChangeAspect="1" noChangeArrowheads="1"/>
          </p:cNvPicPr>
          <p:nvPr userDrawn="1"/>
        </p:nvPicPr>
        <p:blipFill>
          <a:blip r:embed="rId2" cstate="print"/>
          <a:srcRect/>
          <a:stretch>
            <a:fillRect/>
          </a:stretch>
        </p:blipFill>
        <p:spPr bwMode="auto">
          <a:xfrm>
            <a:off x="527053" y="6021389"/>
            <a:ext cx="960435" cy="57467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2800">
                <a:latin typeface="+mj-lt"/>
                <a:cs typeface="Arial" pitchFamily="34" charset="0"/>
              </a:defRPr>
            </a:lvl1pPr>
          </a:lstStyle>
          <a:p>
            <a:r>
              <a:rPr lang="en-US"/>
              <a:t>Click to edit Master title style</a:t>
            </a:r>
            <a:endParaRPr lang="fr-BE"/>
          </a:p>
        </p:txBody>
      </p:sp>
      <p:sp>
        <p:nvSpPr>
          <p:cNvPr id="9" name="Text Placeholder 8"/>
          <p:cNvSpPr>
            <a:spLocks noGrp="1"/>
          </p:cNvSpPr>
          <p:nvPr>
            <p:ph type="body" sz="quarter" idx="11"/>
          </p:nvPr>
        </p:nvSpPr>
        <p:spPr>
          <a:xfrm>
            <a:off x="8016215" y="1196752"/>
            <a:ext cx="3744416" cy="48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2504531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2" descr="CEA-LOGO_rounded_squares_grey_bold-regular_V05_3D_choice_vec_OMBRAGE-01_forMS.png"/>
          <p:cNvPicPr>
            <a:picLocks noChangeAspect="1"/>
          </p:cNvPicPr>
          <p:nvPr userDrawn="1"/>
        </p:nvPicPr>
        <p:blipFill>
          <a:blip r:embed="rId2" cstate="print"/>
          <a:srcRect l="-2457" t="-1282" r="50475" b="52278"/>
          <a:stretch>
            <a:fillRect/>
          </a:stretch>
        </p:blipFill>
        <p:spPr bwMode="auto">
          <a:xfrm>
            <a:off x="5422901" y="3916364"/>
            <a:ext cx="6769100" cy="2941637"/>
          </a:xfrm>
          <a:prstGeom prst="rect">
            <a:avLst/>
          </a:prstGeom>
          <a:noFill/>
          <a:ln w="9525">
            <a:noFill/>
            <a:miter lim="800000"/>
            <a:headEnd/>
            <a:tailEnd/>
          </a:ln>
        </p:spPr>
      </p:pic>
      <p:pic>
        <p:nvPicPr>
          <p:cNvPr id="5" name="Picture 9" descr="CEA_CMYK+baseline"/>
          <p:cNvPicPr>
            <a:picLocks noChangeAspect="1" noChangeArrowheads="1"/>
          </p:cNvPicPr>
          <p:nvPr userDrawn="1"/>
        </p:nvPicPr>
        <p:blipFill>
          <a:blip r:embed="rId3" cstate="print"/>
          <a:srcRect/>
          <a:stretch>
            <a:fillRect/>
          </a:stretch>
        </p:blipFill>
        <p:spPr bwMode="auto">
          <a:xfrm>
            <a:off x="480486" y="360363"/>
            <a:ext cx="2209706" cy="1122362"/>
          </a:xfrm>
          <a:prstGeom prst="rect">
            <a:avLst/>
          </a:prstGeom>
          <a:noFill/>
          <a:ln w="9525">
            <a:noFill/>
            <a:miter lim="800000"/>
            <a:headEnd/>
            <a:tailEnd/>
          </a:ln>
        </p:spPr>
      </p:pic>
      <p:sp>
        <p:nvSpPr>
          <p:cNvPr id="6" name="Rectangle 11"/>
          <p:cNvSpPr/>
          <p:nvPr userDrawn="1"/>
        </p:nvSpPr>
        <p:spPr bwMode="gray">
          <a:xfrm>
            <a:off x="1" y="6337360"/>
            <a:ext cx="2832100" cy="204671"/>
          </a:xfrm>
          <a:prstGeom prst="rect">
            <a:avLst/>
          </a:prstGeom>
        </p:spPr>
        <p:txBody>
          <a:bodyPr tIns="0" bIns="0" anchor="ctr">
            <a:spAutoFit/>
          </a:bodyPr>
          <a:lstStyle/>
          <a:p>
            <a:pPr algn="ctr">
              <a:lnSpc>
                <a:spcPct val="95000"/>
              </a:lnSpc>
              <a:spcAft>
                <a:spcPts val="400"/>
              </a:spcAft>
              <a:buClr>
                <a:srgbClr val="808080"/>
              </a:buClr>
            </a:pPr>
            <a:endParaRPr lang="en-US" sz="1400" b="1" noProof="1"/>
          </a:p>
        </p:txBody>
      </p:sp>
      <p:sp>
        <p:nvSpPr>
          <p:cNvPr id="2" name="Title 1"/>
          <p:cNvSpPr>
            <a:spLocks noGrp="1"/>
          </p:cNvSpPr>
          <p:nvPr>
            <p:ph type="title"/>
          </p:nvPr>
        </p:nvSpPr>
        <p:spPr>
          <a:xfrm>
            <a:off x="484800" y="2708920"/>
            <a:ext cx="10363200" cy="1440160"/>
          </a:xfrm>
        </p:spPr>
        <p:txBody>
          <a:bodyPr/>
          <a:lstStyle>
            <a:lvl1pPr algn="l">
              <a:defRPr sz="2800" b="1" cap="none" baseline="0"/>
            </a:lvl1pPr>
          </a:lstStyle>
          <a:p>
            <a:r>
              <a:rPr lang="en-US"/>
              <a:t>Click to edit Master title style</a:t>
            </a:r>
            <a:endParaRPr lang="fr-BE"/>
          </a:p>
        </p:txBody>
      </p:sp>
      <p:sp>
        <p:nvSpPr>
          <p:cNvPr id="3" name="Text Placeholder 2"/>
          <p:cNvSpPr>
            <a:spLocks noGrp="1"/>
          </p:cNvSpPr>
          <p:nvPr>
            <p:ph type="body" idx="1"/>
          </p:nvPr>
        </p:nvSpPr>
        <p:spPr>
          <a:xfrm>
            <a:off x="484800" y="4149081"/>
            <a:ext cx="6283275" cy="307777"/>
          </a:xfrm>
        </p:spPr>
        <p:txBody>
          <a:bodyPr>
            <a:spAutoFit/>
          </a:bodyPr>
          <a:lstStyle>
            <a:lvl1pPr marL="0" indent="0">
              <a:buNone/>
              <a:defRPr sz="2000" b="1" baseline="0">
                <a:solidFill>
                  <a:srgbClr val="82C55B"/>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937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41C0-19BA-4D99-8AAE-AA0C07DC5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1CB13-B9B1-4D9B-A581-1C631D911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36331-F3DC-4ED4-B82D-F7C75B00A3F8}"/>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167D0E59-3412-46BC-8983-9266E7A5F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2349A-7174-4D9A-9246-B1407609CAE9}"/>
              </a:ext>
            </a:extLst>
          </p:cNvPr>
          <p:cNvSpPr>
            <a:spLocks noGrp="1"/>
          </p:cNvSpPr>
          <p:nvPr>
            <p:ph type="sldNum" sz="quarter" idx="12"/>
          </p:nvPr>
        </p:nvSpPr>
        <p:spPr/>
        <p:txBody>
          <a:bodyPr/>
          <a:lstStyle/>
          <a:p>
            <a:fld id="{167A0009-7DD0-4032-BA9A-8DF7DD30E5B1}" type="slidenum">
              <a:rPr lang="en-US" smtClean="0"/>
              <a:t>‹#›</a:t>
            </a:fld>
            <a:endParaRPr lang="en-US"/>
          </a:p>
        </p:txBody>
      </p:sp>
      <p:sp>
        <p:nvSpPr>
          <p:cNvPr id="7" name="Slide Number Placeholder 4">
            <a:extLst>
              <a:ext uri="{FF2B5EF4-FFF2-40B4-BE49-F238E27FC236}">
                <a16:creationId xmlns:a16="http://schemas.microsoft.com/office/drawing/2014/main" id="{555BA0F0-5B33-4A0D-A262-50CE2F0F475B}"/>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1770287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descr="CEA_CMYK+baseline"/>
          <p:cNvPicPr>
            <a:picLocks noChangeAspect="1" noChangeArrowheads="1"/>
          </p:cNvPicPr>
          <p:nvPr userDrawn="1"/>
        </p:nvPicPr>
        <p:blipFill>
          <a:blip r:embed="rId2" cstate="print"/>
          <a:srcRect/>
          <a:stretch>
            <a:fillRect/>
          </a:stretch>
        </p:blipFill>
        <p:spPr bwMode="auto">
          <a:xfrm>
            <a:off x="527052" y="6021389"/>
            <a:ext cx="1089713" cy="574675"/>
          </a:xfrm>
          <a:prstGeom prst="rect">
            <a:avLst/>
          </a:prstGeom>
          <a:noFill/>
          <a:ln w="9525">
            <a:noFill/>
            <a:miter lim="800000"/>
            <a:headEnd/>
            <a:tailEnd/>
          </a:ln>
        </p:spPr>
      </p:pic>
      <p:sp>
        <p:nvSpPr>
          <p:cNvPr id="11" name="Title 10"/>
          <p:cNvSpPr>
            <a:spLocks noGrp="1"/>
          </p:cNvSpPr>
          <p:nvPr>
            <p:ph type="title"/>
          </p:nvPr>
        </p:nvSpPr>
        <p:spPr/>
        <p:txBody>
          <a:bodyPr>
            <a:spAutoFit/>
          </a:bodyPr>
          <a:lstStyle>
            <a:lvl1pPr>
              <a:defRPr baseline="0">
                <a:latin typeface="Verdana" pitchFamily="34" charset="0"/>
              </a:defRPr>
            </a:lvl1pPr>
          </a:lstStyle>
          <a:p>
            <a:r>
              <a:rPr lang="en-US"/>
              <a:t>Click to edit Master title style</a:t>
            </a:r>
            <a:endParaRPr lang="fr-BE"/>
          </a:p>
        </p:txBody>
      </p:sp>
      <p:sp>
        <p:nvSpPr>
          <p:cNvPr id="7" name="Rectangle 3"/>
          <p:cNvSpPr>
            <a:spLocks noGrp="1" noChangeArrowheads="1"/>
          </p:cNvSpPr>
          <p:nvPr>
            <p:ph idx="1"/>
          </p:nvPr>
        </p:nvSpPr>
        <p:spPr bwMode="auto">
          <a:xfrm>
            <a:off x="527051" y="1196753"/>
            <a:ext cx="11233149" cy="4824636"/>
          </a:xfrm>
          <a:prstGeom prst="rect">
            <a:avLst/>
          </a:prstGeom>
          <a:noFill/>
          <a:ln w="9525">
            <a:noFill/>
            <a:miter lim="800000"/>
            <a:headEnd/>
            <a:tailEnd/>
          </a:ln>
        </p:spPr>
        <p:txBody>
          <a:bodyPr/>
          <a:lstStyle>
            <a:lvl3pPr>
              <a:buFontTx/>
              <a:buBlip>
                <a:blip r:embed="rId3"/>
              </a:buBlip>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a:extLst>
              <a:ext uri="{FF2B5EF4-FFF2-40B4-BE49-F238E27FC236}">
                <a16:creationId xmlns:a16="http://schemas.microsoft.com/office/drawing/2014/main" id="{10CDA372-EA8A-4880-BFD1-F5C70BD6CDA6}"/>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32837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Subtitle+text">
    <p:spTree>
      <p:nvGrpSpPr>
        <p:cNvPr id="1" name=""/>
        <p:cNvGrpSpPr/>
        <p:nvPr/>
      </p:nvGrpSpPr>
      <p:grpSpPr>
        <a:xfrm>
          <a:off x="0" y="0"/>
          <a:ext cx="0" cy="0"/>
          <a:chOff x="0" y="0"/>
          <a:chExt cx="0" cy="0"/>
        </a:xfrm>
      </p:grpSpPr>
      <p:cxnSp>
        <p:nvCxnSpPr>
          <p:cNvPr id="5" name="Straight Connector 11"/>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7" name="Picture 9" descr="CEA_CMYK+baseline"/>
          <p:cNvPicPr>
            <a:picLocks noChangeAspect="1" noChangeArrowheads="1"/>
          </p:cNvPicPr>
          <p:nvPr userDrawn="1"/>
        </p:nvPicPr>
        <p:blipFill>
          <a:blip r:embed="rId2" cstate="print"/>
          <a:srcRect/>
          <a:stretch>
            <a:fillRect/>
          </a:stretch>
        </p:blipFill>
        <p:spPr bwMode="auto">
          <a:xfrm>
            <a:off x="527053" y="6021389"/>
            <a:ext cx="990322" cy="574675"/>
          </a:xfrm>
          <a:prstGeom prst="rect">
            <a:avLst/>
          </a:prstGeom>
          <a:noFill/>
          <a:ln w="9525">
            <a:noFill/>
            <a:miter lim="800000"/>
            <a:headEnd/>
            <a:tailEnd/>
          </a:ln>
        </p:spPr>
      </p:pic>
      <p:sp>
        <p:nvSpPr>
          <p:cNvPr id="6" name="Text Placeholder 5"/>
          <p:cNvSpPr>
            <a:spLocks noGrp="1"/>
          </p:cNvSpPr>
          <p:nvPr>
            <p:ph type="body" sz="quarter" idx="12"/>
          </p:nvPr>
        </p:nvSpPr>
        <p:spPr>
          <a:xfrm>
            <a:off x="528000" y="1124744"/>
            <a:ext cx="11328640" cy="359246"/>
          </a:xfrm>
        </p:spPr>
        <p:txBody>
          <a:bodyPr/>
          <a:lstStyle>
            <a:lvl1pPr>
              <a:buFont typeface="Arial" pitchFamily="34" charset="0"/>
              <a:buNone/>
              <a:defRPr sz="1800" b="1">
                <a:solidFill>
                  <a:srgbClr val="82C55B"/>
                </a:solidFill>
              </a:defRPr>
            </a:lvl1pPr>
          </a:lstStyle>
          <a:p>
            <a:pPr lvl="0"/>
            <a:r>
              <a:rPr lang="en-US"/>
              <a:t>Click to edit Master text</a:t>
            </a:r>
            <a:endParaRPr lang="fr-BE"/>
          </a:p>
        </p:txBody>
      </p:sp>
      <p:sp>
        <p:nvSpPr>
          <p:cNvPr id="9" name="Title 8"/>
          <p:cNvSpPr>
            <a:spLocks noGrp="1"/>
          </p:cNvSpPr>
          <p:nvPr>
            <p:ph type="title"/>
          </p:nvPr>
        </p:nvSpPr>
        <p:spPr/>
        <p:txBody>
          <a:bodyPr/>
          <a:lstStyle/>
          <a:p>
            <a:r>
              <a:rPr lang="en-US"/>
              <a:t>Click to edit Master title style</a:t>
            </a:r>
            <a:endParaRPr lang="fr-BE"/>
          </a:p>
        </p:txBody>
      </p:sp>
      <p:sp>
        <p:nvSpPr>
          <p:cNvPr id="11" name="Rectangle 3"/>
          <p:cNvSpPr>
            <a:spLocks noGrp="1" noChangeArrowheads="1"/>
          </p:cNvSpPr>
          <p:nvPr>
            <p:ph idx="1"/>
          </p:nvPr>
        </p:nvSpPr>
        <p:spPr bwMode="auto">
          <a:xfrm>
            <a:off x="527051" y="1628800"/>
            <a:ext cx="11233149" cy="4320481"/>
          </a:xfrm>
          <a:prstGeom prst="rect">
            <a:avLst/>
          </a:prstGeom>
          <a:noFill/>
          <a:ln w="9525">
            <a:noFill/>
            <a:miter lim="800000"/>
            <a:headEnd/>
            <a:tailEnd/>
          </a:ln>
        </p:spPr>
        <p:txBody>
          <a:bodyPr/>
          <a:lstStyle>
            <a:lvl3pPr marL="1076325" indent="-266700">
              <a:tabLst>
                <a:tab pos="808038" algn="l"/>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4">
            <a:extLst>
              <a:ext uri="{FF2B5EF4-FFF2-40B4-BE49-F238E27FC236}">
                <a16:creationId xmlns:a16="http://schemas.microsoft.com/office/drawing/2014/main" id="{F47CCE2E-1F38-4DE7-BB6F-07E400A2EE19}"/>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3827537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for big picture">
    <p:spTree>
      <p:nvGrpSpPr>
        <p:cNvPr id="1" name=""/>
        <p:cNvGrpSpPr/>
        <p:nvPr/>
      </p:nvGrpSpPr>
      <p:grpSpPr>
        <a:xfrm>
          <a:off x="0" y="0"/>
          <a:ext cx="0" cy="0"/>
          <a:chOff x="0" y="0"/>
          <a:chExt cx="0" cy="0"/>
        </a:xfrm>
      </p:grpSpPr>
      <p:cxnSp>
        <p:nvCxnSpPr>
          <p:cNvPr id="4" name="Straight Connector 9"/>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descr="CEA_CMYK+baseline"/>
          <p:cNvPicPr>
            <a:picLocks noChangeAspect="1" noChangeArrowheads="1"/>
          </p:cNvPicPr>
          <p:nvPr userDrawn="1"/>
        </p:nvPicPr>
        <p:blipFill>
          <a:blip r:embed="rId2" cstate="print"/>
          <a:srcRect/>
          <a:stretch>
            <a:fillRect/>
          </a:stretch>
        </p:blipFill>
        <p:spPr bwMode="auto">
          <a:xfrm>
            <a:off x="527053" y="6021389"/>
            <a:ext cx="1030078" cy="57467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defRPr sz="2800">
                <a:latin typeface="+mj-lt"/>
                <a:cs typeface="Arial" pitchFamily="34" charset="0"/>
              </a:defRPr>
            </a:lvl1pPr>
          </a:lstStyle>
          <a:p>
            <a:r>
              <a:rPr lang="en-US"/>
              <a:t>Click to edit Master title style</a:t>
            </a:r>
            <a:endParaRPr lang="fr-BE"/>
          </a:p>
        </p:txBody>
      </p:sp>
      <p:sp>
        <p:nvSpPr>
          <p:cNvPr id="9" name="Text Placeholder 8"/>
          <p:cNvSpPr>
            <a:spLocks noGrp="1"/>
          </p:cNvSpPr>
          <p:nvPr>
            <p:ph type="body" sz="quarter" idx="11"/>
          </p:nvPr>
        </p:nvSpPr>
        <p:spPr>
          <a:xfrm>
            <a:off x="8016215" y="1196752"/>
            <a:ext cx="3744416" cy="48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Slide Number Placeholder 10"/>
          <p:cNvSpPr>
            <a:spLocks noGrp="1"/>
          </p:cNvSpPr>
          <p:nvPr>
            <p:ph type="sldNum" sz="quarter" idx="12"/>
          </p:nvPr>
        </p:nvSpPr>
        <p:spPr>
          <a:xfrm>
            <a:off x="8976784" y="6264276"/>
            <a:ext cx="2844800" cy="339725"/>
          </a:xfrm>
        </p:spPr>
        <p:txBody>
          <a:bodyPr/>
          <a:lstStyle>
            <a:lvl1pPr>
              <a:defRPr/>
            </a:lvl1pPr>
          </a:lstStyle>
          <a:p>
            <a:fld id="{0C7D7316-3669-466E-88B8-A3080D0D5970}" type="slidenum">
              <a:rPr lang="en-US"/>
              <a:pPr/>
              <a:t>‹#›</a:t>
            </a:fld>
            <a:endParaRPr lang="en-US"/>
          </a:p>
        </p:txBody>
      </p:sp>
      <p:sp>
        <p:nvSpPr>
          <p:cNvPr id="3" name="Slide Number Placeholder 4">
            <a:extLst>
              <a:ext uri="{FF2B5EF4-FFF2-40B4-BE49-F238E27FC236}">
                <a16:creationId xmlns:a16="http://schemas.microsoft.com/office/drawing/2014/main" id="{8D0B5E5A-96EE-CD94-0687-FD08C49284AE}"/>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1481137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634542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2" descr="CEA-LOGO_rounded_squares_grey_bold-regular_V05_3D_choice_vec_OMBRAGE-01_forMS.png"/>
          <p:cNvPicPr>
            <a:picLocks noChangeAspect="1"/>
          </p:cNvPicPr>
          <p:nvPr userDrawn="1"/>
        </p:nvPicPr>
        <p:blipFill>
          <a:blip r:embed="rId2" cstate="print"/>
          <a:srcRect l="-2457" t="-1282" r="50475" b="52278"/>
          <a:stretch>
            <a:fillRect/>
          </a:stretch>
        </p:blipFill>
        <p:spPr bwMode="auto">
          <a:xfrm>
            <a:off x="6024715" y="3916364"/>
            <a:ext cx="6167285" cy="2941637"/>
          </a:xfrm>
          <a:prstGeom prst="rect">
            <a:avLst/>
          </a:prstGeom>
          <a:noFill/>
          <a:ln w="9525">
            <a:noFill/>
            <a:miter lim="800000"/>
            <a:headEnd/>
            <a:tailEnd/>
          </a:ln>
        </p:spPr>
      </p:pic>
      <p:sp>
        <p:nvSpPr>
          <p:cNvPr id="6" name="Rectangle 11"/>
          <p:cNvSpPr/>
          <p:nvPr userDrawn="1"/>
        </p:nvSpPr>
        <p:spPr bwMode="gray">
          <a:xfrm>
            <a:off x="1" y="6337360"/>
            <a:ext cx="2832100" cy="204671"/>
          </a:xfrm>
          <a:prstGeom prst="rect">
            <a:avLst/>
          </a:prstGeom>
        </p:spPr>
        <p:txBody>
          <a:bodyPr tIns="0" bIns="0" anchor="ctr">
            <a:spAutoFit/>
          </a:bodyPr>
          <a:lstStyle/>
          <a:p>
            <a:pPr algn="ctr">
              <a:lnSpc>
                <a:spcPct val="95000"/>
              </a:lnSpc>
              <a:spcAft>
                <a:spcPts val="400"/>
              </a:spcAft>
              <a:buClr>
                <a:srgbClr val="808080"/>
              </a:buClr>
            </a:pPr>
            <a:endParaRPr lang="en-US" sz="1400" b="1" noProof="1"/>
          </a:p>
        </p:txBody>
      </p:sp>
      <p:sp>
        <p:nvSpPr>
          <p:cNvPr id="2" name="Title 1"/>
          <p:cNvSpPr>
            <a:spLocks noGrp="1"/>
          </p:cNvSpPr>
          <p:nvPr>
            <p:ph type="title"/>
          </p:nvPr>
        </p:nvSpPr>
        <p:spPr>
          <a:xfrm>
            <a:off x="484800" y="2708920"/>
            <a:ext cx="10363200" cy="1440160"/>
          </a:xfrm>
        </p:spPr>
        <p:txBody>
          <a:bodyPr/>
          <a:lstStyle>
            <a:lvl1pPr algn="l">
              <a:defRPr sz="2800" b="1" cap="none" baseline="0"/>
            </a:lvl1pPr>
          </a:lstStyle>
          <a:p>
            <a:r>
              <a:rPr lang="en-US"/>
              <a:t>Click to edit Master title style</a:t>
            </a:r>
            <a:endParaRPr lang="fr-BE"/>
          </a:p>
        </p:txBody>
      </p:sp>
      <p:sp>
        <p:nvSpPr>
          <p:cNvPr id="3" name="Text Placeholder 2"/>
          <p:cNvSpPr>
            <a:spLocks noGrp="1"/>
          </p:cNvSpPr>
          <p:nvPr>
            <p:ph type="body" idx="1"/>
          </p:nvPr>
        </p:nvSpPr>
        <p:spPr>
          <a:xfrm>
            <a:off x="484800" y="4149081"/>
            <a:ext cx="6283275" cy="307777"/>
          </a:xfrm>
        </p:spPr>
        <p:txBody>
          <a:bodyPr>
            <a:spAutoFit/>
          </a:bodyPr>
          <a:lstStyle>
            <a:lvl1pPr marL="0" indent="0">
              <a:buNone/>
              <a:defRPr sz="2000" b="1" baseline="0">
                <a:solidFill>
                  <a:srgbClr val="82C55B"/>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8" name="Picture 9" descr="CEA_CMYK+baseline">
            <a:extLst>
              <a:ext uri="{FF2B5EF4-FFF2-40B4-BE49-F238E27FC236}">
                <a16:creationId xmlns:a16="http://schemas.microsoft.com/office/drawing/2014/main" id="{8DEBA83D-4575-4D10-AE8E-178DB909B41F}"/>
              </a:ext>
            </a:extLst>
          </p:cNvPr>
          <p:cNvPicPr>
            <a:picLocks noChangeAspect="1" noChangeArrowheads="1"/>
          </p:cNvPicPr>
          <p:nvPr userDrawn="1"/>
        </p:nvPicPr>
        <p:blipFill>
          <a:blip r:embed="rId3" cstate="print"/>
          <a:srcRect/>
          <a:stretch>
            <a:fillRect/>
          </a:stretch>
        </p:blipFill>
        <p:spPr bwMode="auto">
          <a:xfrm>
            <a:off x="484801" y="265708"/>
            <a:ext cx="1815947" cy="1122362"/>
          </a:xfrm>
          <a:prstGeom prst="rect">
            <a:avLst/>
          </a:prstGeom>
          <a:noFill/>
          <a:ln w="9525">
            <a:noFill/>
            <a:miter lim="800000"/>
            <a:headEnd/>
            <a:tailEnd/>
          </a:ln>
        </p:spPr>
      </p:pic>
    </p:spTree>
    <p:extLst>
      <p:ext uri="{BB962C8B-B14F-4D97-AF65-F5344CB8AC3E}">
        <p14:creationId xmlns:p14="http://schemas.microsoft.com/office/powerpoint/2010/main" val="1014806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descr="CEA_CMYK+baseline"/>
          <p:cNvPicPr>
            <a:picLocks noChangeAspect="1" noChangeArrowheads="1"/>
          </p:cNvPicPr>
          <p:nvPr userDrawn="1"/>
        </p:nvPicPr>
        <p:blipFill>
          <a:blip r:embed="rId2" cstate="print"/>
          <a:srcRect/>
          <a:stretch>
            <a:fillRect/>
          </a:stretch>
        </p:blipFill>
        <p:spPr bwMode="auto">
          <a:xfrm>
            <a:off x="527051" y="6029326"/>
            <a:ext cx="955161" cy="574675"/>
          </a:xfrm>
          <a:prstGeom prst="rect">
            <a:avLst/>
          </a:prstGeom>
          <a:noFill/>
          <a:ln w="9525">
            <a:noFill/>
            <a:miter lim="800000"/>
            <a:headEnd/>
            <a:tailEnd/>
          </a:ln>
        </p:spPr>
      </p:pic>
      <p:sp>
        <p:nvSpPr>
          <p:cNvPr id="11" name="Title 10"/>
          <p:cNvSpPr>
            <a:spLocks noGrp="1"/>
          </p:cNvSpPr>
          <p:nvPr>
            <p:ph type="title"/>
          </p:nvPr>
        </p:nvSpPr>
        <p:spPr>
          <a:xfrm>
            <a:off x="527051" y="395288"/>
            <a:ext cx="11330516" cy="431800"/>
          </a:xfrm>
        </p:spPr>
        <p:txBody>
          <a:bodyPr wrap="square">
            <a:spAutoFit/>
          </a:bodyPr>
          <a:lstStyle>
            <a:lvl1pPr>
              <a:defRPr baseline="0">
                <a:latin typeface="Verdana" pitchFamily="34" charset="0"/>
              </a:defRPr>
            </a:lvl1pPr>
          </a:lstStyle>
          <a:p>
            <a:r>
              <a:rPr lang="en-US"/>
              <a:t>Click to edit Master title style</a:t>
            </a:r>
            <a:endParaRPr lang="fr-BE"/>
          </a:p>
        </p:txBody>
      </p:sp>
      <p:sp>
        <p:nvSpPr>
          <p:cNvPr id="7" name="Rectangle 3"/>
          <p:cNvSpPr>
            <a:spLocks noGrp="1" noChangeArrowheads="1"/>
          </p:cNvSpPr>
          <p:nvPr>
            <p:ph idx="1"/>
          </p:nvPr>
        </p:nvSpPr>
        <p:spPr bwMode="auto">
          <a:xfrm>
            <a:off x="527051" y="1208730"/>
            <a:ext cx="11233149" cy="4824636"/>
          </a:xfrm>
          <a:prstGeom prst="rect">
            <a:avLst/>
          </a:prstGeom>
          <a:noFill/>
          <a:ln w="9525">
            <a:noFill/>
            <a:miter lim="800000"/>
            <a:headEnd/>
            <a:tailEnd/>
          </a:ln>
        </p:spPr>
        <p:txBody>
          <a:bodyPr/>
          <a:lstStyle>
            <a:lvl3pPr>
              <a:buFontTx/>
              <a:buBlip>
                <a:blip r:embed="rId3"/>
              </a:buBlip>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1"/>
          <p:cNvSpPr>
            <a:spLocks noGrp="1"/>
          </p:cNvSpPr>
          <p:nvPr>
            <p:ph type="sldNum" sz="quarter" idx="10"/>
          </p:nvPr>
        </p:nvSpPr>
        <p:spPr>
          <a:xfrm>
            <a:off x="8976784" y="6264276"/>
            <a:ext cx="2844800" cy="339725"/>
          </a:xfrm>
        </p:spPr>
        <p:txBody>
          <a:bodyPr/>
          <a:lstStyle>
            <a:lvl1pPr>
              <a:defRPr/>
            </a:lvl1pPr>
          </a:lstStyle>
          <a:p>
            <a:fld id="{1A67FEBB-CD14-4265-853F-FA2A04A55FD9}" type="slidenum">
              <a:rPr lang="en-US"/>
              <a:pPr/>
              <a:t>‹#›</a:t>
            </a:fld>
            <a:endParaRPr lang="en-US"/>
          </a:p>
        </p:txBody>
      </p:sp>
    </p:spTree>
    <p:extLst>
      <p:ext uri="{BB962C8B-B14F-4D97-AF65-F5344CB8AC3E}">
        <p14:creationId xmlns:p14="http://schemas.microsoft.com/office/powerpoint/2010/main" val="1805849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title+text">
    <p:spTree>
      <p:nvGrpSpPr>
        <p:cNvPr id="1" name=""/>
        <p:cNvGrpSpPr/>
        <p:nvPr/>
      </p:nvGrpSpPr>
      <p:grpSpPr>
        <a:xfrm>
          <a:off x="0" y="0"/>
          <a:ext cx="0" cy="0"/>
          <a:chOff x="0" y="0"/>
          <a:chExt cx="0" cy="0"/>
        </a:xfrm>
      </p:grpSpPr>
      <p:cxnSp>
        <p:nvCxnSpPr>
          <p:cNvPr id="5" name="Straight Connector 11"/>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7" name="Picture 9" descr="CEA_CMYK+baseline"/>
          <p:cNvPicPr>
            <a:picLocks noChangeAspect="1" noChangeArrowheads="1"/>
          </p:cNvPicPr>
          <p:nvPr userDrawn="1"/>
        </p:nvPicPr>
        <p:blipFill>
          <a:blip r:embed="rId2" cstate="print"/>
          <a:srcRect/>
          <a:stretch>
            <a:fillRect/>
          </a:stretch>
        </p:blipFill>
        <p:spPr bwMode="auto">
          <a:xfrm>
            <a:off x="527053" y="6021389"/>
            <a:ext cx="925664" cy="574675"/>
          </a:xfrm>
          <a:prstGeom prst="rect">
            <a:avLst/>
          </a:prstGeom>
          <a:noFill/>
          <a:ln w="9525">
            <a:noFill/>
            <a:miter lim="800000"/>
            <a:headEnd/>
            <a:tailEnd/>
          </a:ln>
        </p:spPr>
      </p:pic>
      <p:sp>
        <p:nvSpPr>
          <p:cNvPr id="6" name="Text Placeholder 5"/>
          <p:cNvSpPr>
            <a:spLocks noGrp="1"/>
          </p:cNvSpPr>
          <p:nvPr>
            <p:ph type="body" sz="quarter" idx="12"/>
          </p:nvPr>
        </p:nvSpPr>
        <p:spPr>
          <a:xfrm>
            <a:off x="528000" y="1124744"/>
            <a:ext cx="11328640" cy="359246"/>
          </a:xfrm>
        </p:spPr>
        <p:txBody>
          <a:bodyPr/>
          <a:lstStyle>
            <a:lvl1pPr>
              <a:buFont typeface="Arial" pitchFamily="34" charset="0"/>
              <a:buNone/>
              <a:defRPr sz="1800" b="1">
                <a:solidFill>
                  <a:srgbClr val="82C55B"/>
                </a:solidFill>
              </a:defRPr>
            </a:lvl1pPr>
          </a:lstStyle>
          <a:p>
            <a:pPr lvl="0"/>
            <a:r>
              <a:rPr lang="en-US"/>
              <a:t>Click to edit Master text</a:t>
            </a:r>
            <a:endParaRPr lang="fr-BE"/>
          </a:p>
        </p:txBody>
      </p:sp>
      <p:sp>
        <p:nvSpPr>
          <p:cNvPr id="9" name="Title 8"/>
          <p:cNvSpPr>
            <a:spLocks noGrp="1"/>
          </p:cNvSpPr>
          <p:nvPr>
            <p:ph type="title"/>
          </p:nvPr>
        </p:nvSpPr>
        <p:spPr>
          <a:xfrm>
            <a:off x="527051" y="395288"/>
            <a:ext cx="11330517" cy="431800"/>
          </a:xfrm>
        </p:spPr>
        <p:txBody>
          <a:bodyPr/>
          <a:lstStyle/>
          <a:p>
            <a:r>
              <a:rPr lang="en-US"/>
              <a:t>Click to edit Master title style</a:t>
            </a:r>
            <a:endParaRPr lang="fr-BE"/>
          </a:p>
        </p:txBody>
      </p:sp>
      <p:sp>
        <p:nvSpPr>
          <p:cNvPr id="11" name="Rectangle 3"/>
          <p:cNvSpPr>
            <a:spLocks noGrp="1" noChangeArrowheads="1"/>
          </p:cNvSpPr>
          <p:nvPr>
            <p:ph idx="1"/>
          </p:nvPr>
        </p:nvSpPr>
        <p:spPr bwMode="auto">
          <a:xfrm>
            <a:off x="527051" y="1628800"/>
            <a:ext cx="11233149" cy="4320481"/>
          </a:xfrm>
          <a:prstGeom prst="rect">
            <a:avLst/>
          </a:prstGeom>
          <a:noFill/>
          <a:ln w="9525">
            <a:noFill/>
            <a:miter lim="800000"/>
            <a:headEnd/>
            <a:tailEnd/>
          </a:ln>
        </p:spPr>
        <p:txBody>
          <a:bodyPr/>
          <a:lstStyle>
            <a:lvl3pPr marL="1076325" indent="-266700">
              <a:tabLst>
                <a:tab pos="808038" algn="l"/>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2"/>
          <p:cNvSpPr>
            <a:spLocks noGrp="1"/>
          </p:cNvSpPr>
          <p:nvPr>
            <p:ph type="sldNum" sz="quarter" idx="13"/>
          </p:nvPr>
        </p:nvSpPr>
        <p:spPr>
          <a:xfrm>
            <a:off x="8976784" y="6264276"/>
            <a:ext cx="2844800" cy="339725"/>
          </a:xfrm>
        </p:spPr>
        <p:txBody>
          <a:bodyPr/>
          <a:lstStyle>
            <a:lvl1pPr>
              <a:defRPr/>
            </a:lvl1pPr>
          </a:lstStyle>
          <a:p>
            <a:fld id="{BD0E48A5-5353-434C-97D1-5CA4F598D33E}" type="slidenum">
              <a:rPr lang="en-US"/>
              <a:pPr/>
              <a:t>‹#›</a:t>
            </a:fld>
            <a:endParaRPr lang="en-US"/>
          </a:p>
        </p:txBody>
      </p:sp>
    </p:spTree>
    <p:extLst>
      <p:ext uri="{BB962C8B-B14F-4D97-AF65-F5344CB8AC3E}">
        <p14:creationId xmlns:p14="http://schemas.microsoft.com/office/powerpoint/2010/main" val="1294320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for big picture">
    <p:spTree>
      <p:nvGrpSpPr>
        <p:cNvPr id="1" name=""/>
        <p:cNvGrpSpPr/>
        <p:nvPr/>
      </p:nvGrpSpPr>
      <p:grpSpPr>
        <a:xfrm>
          <a:off x="0" y="0"/>
          <a:ext cx="0" cy="0"/>
          <a:chOff x="0" y="0"/>
          <a:chExt cx="0" cy="0"/>
        </a:xfrm>
      </p:grpSpPr>
      <p:cxnSp>
        <p:nvCxnSpPr>
          <p:cNvPr id="4" name="Straight Connector 9"/>
          <p:cNvCxnSpPr/>
          <p:nvPr userDrawn="1"/>
        </p:nvCxnSpPr>
        <p:spPr>
          <a:xfrm>
            <a:off x="527051" y="908050"/>
            <a:ext cx="11330516" cy="0"/>
          </a:xfrm>
          <a:prstGeom prst="line">
            <a:avLst/>
          </a:prstGeom>
          <a:ln w="12700">
            <a:solidFill>
              <a:srgbClr val="82C55B"/>
            </a:solidFill>
          </a:ln>
        </p:spPr>
        <p:style>
          <a:lnRef idx="1">
            <a:schemeClr val="accent1"/>
          </a:lnRef>
          <a:fillRef idx="0">
            <a:schemeClr val="accent1"/>
          </a:fillRef>
          <a:effectRef idx="0">
            <a:schemeClr val="accent1"/>
          </a:effectRef>
          <a:fontRef idx="minor">
            <a:schemeClr val="tx1"/>
          </a:fontRef>
        </p:style>
      </p:cxnSp>
      <p:pic>
        <p:nvPicPr>
          <p:cNvPr id="5"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28611" y="6021389"/>
            <a:ext cx="938854" cy="574675"/>
          </a:xfrm>
          <a:prstGeom prst="rect">
            <a:avLst/>
          </a:prstGeom>
          <a:noFill/>
          <a:ln w="9525">
            <a:noFill/>
            <a:miter lim="800000"/>
            <a:headEnd/>
            <a:tailEnd/>
          </a:ln>
        </p:spPr>
      </p:pic>
      <p:sp>
        <p:nvSpPr>
          <p:cNvPr id="2" name="Title 1"/>
          <p:cNvSpPr>
            <a:spLocks noGrp="1"/>
          </p:cNvSpPr>
          <p:nvPr>
            <p:ph type="title"/>
          </p:nvPr>
        </p:nvSpPr>
        <p:spPr>
          <a:xfrm>
            <a:off x="527051" y="395288"/>
            <a:ext cx="11330516" cy="431800"/>
          </a:xfrm>
        </p:spPr>
        <p:txBody>
          <a:bodyPr>
            <a:normAutofit/>
          </a:bodyPr>
          <a:lstStyle>
            <a:lvl1pPr>
              <a:defRPr sz="2800">
                <a:latin typeface="+mj-lt"/>
                <a:cs typeface="Arial" pitchFamily="34" charset="0"/>
              </a:defRPr>
            </a:lvl1pPr>
          </a:lstStyle>
          <a:p>
            <a:r>
              <a:rPr lang="en-US"/>
              <a:t>Click to edit Master title style</a:t>
            </a:r>
            <a:endParaRPr lang="fr-BE"/>
          </a:p>
        </p:txBody>
      </p:sp>
      <p:sp>
        <p:nvSpPr>
          <p:cNvPr id="9" name="Text Placeholder 8"/>
          <p:cNvSpPr>
            <a:spLocks noGrp="1"/>
          </p:cNvSpPr>
          <p:nvPr>
            <p:ph type="body" sz="quarter" idx="11"/>
          </p:nvPr>
        </p:nvSpPr>
        <p:spPr>
          <a:xfrm>
            <a:off x="8016215" y="1196752"/>
            <a:ext cx="3744416" cy="48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Slide Number Placeholder 10"/>
          <p:cNvSpPr>
            <a:spLocks noGrp="1"/>
          </p:cNvSpPr>
          <p:nvPr>
            <p:ph type="sldNum" sz="quarter" idx="12"/>
          </p:nvPr>
        </p:nvSpPr>
        <p:spPr>
          <a:xfrm>
            <a:off x="8976784" y="6264276"/>
            <a:ext cx="2844800" cy="339725"/>
          </a:xfrm>
        </p:spPr>
        <p:txBody>
          <a:bodyPr/>
          <a:lstStyle>
            <a:lvl1pPr>
              <a:defRPr/>
            </a:lvl1pPr>
          </a:lstStyle>
          <a:p>
            <a:fld id="{0C7D7316-3669-466E-88B8-A3080D0D5970}" type="slidenum">
              <a:rPr lang="en-US"/>
              <a:pPr/>
              <a:t>‹#›</a:t>
            </a:fld>
            <a:endParaRPr lang="en-US"/>
          </a:p>
        </p:txBody>
      </p:sp>
    </p:spTree>
    <p:extLst>
      <p:ext uri="{BB962C8B-B14F-4D97-AF65-F5344CB8AC3E}">
        <p14:creationId xmlns:p14="http://schemas.microsoft.com/office/powerpoint/2010/main" val="2115803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D26F-0811-4758-A9C7-15CD801734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70E2B1-ECE2-4AD1-8FBC-22E8E9A3D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BA019-4819-4111-A3B3-21A4774074D2}"/>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9FFC38F0-FEF0-46E8-9F09-50508B990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8C32D-59E3-4D5B-9756-E97E9870E102}"/>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21092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BD69-A331-4795-B456-C520C70AC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E4E14-7F93-44FA-8CFC-030F0843E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861AE-E75F-4551-95A6-2D81F6D0E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CDBADA-3C0B-4A0E-802F-3D8B6F7E39B6}"/>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6" name="Footer Placeholder 5">
            <a:extLst>
              <a:ext uri="{FF2B5EF4-FFF2-40B4-BE49-F238E27FC236}">
                <a16:creationId xmlns:a16="http://schemas.microsoft.com/office/drawing/2014/main" id="{C4029975-7F01-4BE9-9648-EE48DDE03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5C745-9C4B-45BD-9C6B-39F9386EE64D}"/>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33472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B152-CE7E-4CA4-BF6A-F727B6D70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8DF32-6C8A-4844-AB60-DB0F90F33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E2022-FC6A-4DEC-848A-1FF7952F8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EA5FD5-D274-48C1-B28E-13759653E2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BD365-8B79-4A4A-818C-1854D9C16F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40E549-DB94-49D6-949E-A3092E97F6FF}"/>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8" name="Footer Placeholder 7">
            <a:extLst>
              <a:ext uri="{FF2B5EF4-FFF2-40B4-BE49-F238E27FC236}">
                <a16:creationId xmlns:a16="http://schemas.microsoft.com/office/drawing/2014/main" id="{C17DBED5-8E1A-4FFB-86A7-1A1E74DF7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E69402-939C-439B-903B-A1193AF7F44F}"/>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49489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5328-EE9C-42A1-8460-D81B4BFB76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322EB8-31DE-4D06-B411-C23ED6DF67B3}"/>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4" name="Footer Placeholder 3">
            <a:extLst>
              <a:ext uri="{FF2B5EF4-FFF2-40B4-BE49-F238E27FC236}">
                <a16:creationId xmlns:a16="http://schemas.microsoft.com/office/drawing/2014/main" id="{902F9EBE-109D-4B77-A2A9-8C933A32CC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8B426-6B96-44B3-B3E2-3EE9F0778B93}"/>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268311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FCE8B-8E97-4DF6-8A29-6FFC8107D89C}"/>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3" name="Footer Placeholder 2">
            <a:extLst>
              <a:ext uri="{FF2B5EF4-FFF2-40B4-BE49-F238E27FC236}">
                <a16:creationId xmlns:a16="http://schemas.microsoft.com/office/drawing/2014/main" id="{93D033A5-8162-4BEE-802B-61F00CF4A3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BB95A4-0D2B-4217-A14D-8AFFA27D8A5B}"/>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335209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568C-8E98-4F74-AB2C-D5B6E5EBA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987A1-3C99-443D-9417-882C91051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63F4D6-4D8F-41C1-AEE1-D0D25CE26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49889B-9687-4650-800C-1F5B9B500B4F}"/>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6" name="Footer Placeholder 5">
            <a:extLst>
              <a:ext uri="{FF2B5EF4-FFF2-40B4-BE49-F238E27FC236}">
                <a16:creationId xmlns:a16="http://schemas.microsoft.com/office/drawing/2014/main" id="{D6413C2E-9422-4D5F-BD63-3C12E4082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9E473-52CA-4772-B6A3-0764D056118B}"/>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58076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00D1-C665-44DA-82D7-C95716400B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572C19-CD63-4389-9AF3-67794E16FC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3FCD3-1E21-4838-A2E3-3B9EDFB2F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7DD74-D760-4BD0-8907-AF5FC597D3D9}"/>
              </a:ext>
            </a:extLst>
          </p:cNvPr>
          <p:cNvSpPr>
            <a:spLocks noGrp="1"/>
          </p:cNvSpPr>
          <p:nvPr>
            <p:ph type="dt" sz="half" idx="10"/>
          </p:nvPr>
        </p:nvSpPr>
        <p:spPr/>
        <p:txBody>
          <a:bodyPr/>
          <a:lstStyle/>
          <a:p>
            <a:fld id="{D8E61937-0EEB-4756-8A2F-EFCD878E41FC}" type="datetimeFigureOut">
              <a:rPr lang="en-US" smtClean="0"/>
              <a:t>12/5/2024</a:t>
            </a:fld>
            <a:endParaRPr lang="en-US"/>
          </a:p>
        </p:txBody>
      </p:sp>
      <p:sp>
        <p:nvSpPr>
          <p:cNvPr id="6" name="Footer Placeholder 5">
            <a:extLst>
              <a:ext uri="{FF2B5EF4-FFF2-40B4-BE49-F238E27FC236}">
                <a16:creationId xmlns:a16="http://schemas.microsoft.com/office/drawing/2014/main" id="{C95F2AA1-07C0-48FE-AF46-42AA835A4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BD3D5-B99D-47F3-9D24-4E384FE0EAC9}"/>
              </a:ext>
            </a:extLst>
          </p:cNvPr>
          <p:cNvSpPr>
            <a:spLocks noGrp="1"/>
          </p:cNvSpPr>
          <p:nvPr>
            <p:ph type="sldNum" sz="quarter" idx="12"/>
          </p:nvPr>
        </p:nvSpPr>
        <p:spPr/>
        <p:txBody>
          <a:bodyPr/>
          <a:lstStyle/>
          <a:p>
            <a:fld id="{167A0009-7DD0-4032-BA9A-8DF7DD30E5B1}" type="slidenum">
              <a:rPr lang="en-US" smtClean="0"/>
              <a:t>‹#›</a:t>
            </a:fld>
            <a:endParaRPr lang="en-US"/>
          </a:p>
        </p:txBody>
      </p:sp>
    </p:spTree>
    <p:extLst>
      <p:ext uri="{BB962C8B-B14F-4D97-AF65-F5344CB8AC3E}">
        <p14:creationId xmlns:p14="http://schemas.microsoft.com/office/powerpoint/2010/main" val="423821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763920-B53D-4A71-BF04-1180E7B78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F106D-A022-4D71-8FD6-70B1B1901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1307C-9B6A-4B85-BDB4-87E3C2016A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61937-0EEB-4756-8A2F-EFCD878E41FC}" type="datetimeFigureOut">
              <a:rPr lang="en-US" smtClean="0"/>
              <a:t>12/5/2024</a:t>
            </a:fld>
            <a:endParaRPr lang="en-US"/>
          </a:p>
        </p:txBody>
      </p:sp>
      <p:sp>
        <p:nvSpPr>
          <p:cNvPr id="5" name="Footer Placeholder 4">
            <a:extLst>
              <a:ext uri="{FF2B5EF4-FFF2-40B4-BE49-F238E27FC236}">
                <a16:creationId xmlns:a16="http://schemas.microsoft.com/office/drawing/2014/main" id="{69FAD5EB-3B18-4C98-A59A-2190E7E7A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94948-6778-4F67-BDAE-EE843DB72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0009-7DD0-4032-BA9A-8DF7DD30E5B1}" type="slidenum">
              <a:rPr lang="en-US" smtClean="0"/>
              <a:t>‹#›</a:t>
            </a:fld>
            <a:endParaRPr lang="en-US"/>
          </a:p>
        </p:txBody>
      </p:sp>
    </p:spTree>
    <p:extLst>
      <p:ext uri="{BB962C8B-B14F-4D97-AF65-F5344CB8AC3E}">
        <p14:creationId xmlns:p14="http://schemas.microsoft.com/office/powerpoint/2010/main" val="275878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95288"/>
            <a:ext cx="1133051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27051" y="1196976"/>
            <a:ext cx="11233149" cy="4824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8C2DB80A-A94A-439A-AE2F-A1CBA4E19293}"/>
              </a:ext>
            </a:extLst>
          </p:cNvPr>
          <p:cNvSpPr txBox="1">
            <a:spLocks/>
          </p:cNvSpPr>
          <p:nvPr userDrawn="1"/>
        </p:nvSpPr>
        <p:spPr bwMode="auto">
          <a:xfrm>
            <a:off x="9129184" y="6416676"/>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en-US"/>
            </a:defPPr>
            <a:lvl1pPr marL="0" algn="r" defTabSz="914400" rtl="0" eaLnBrk="1" latinLnBrk="0" hangingPunct="1">
              <a:defRPr sz="1400" kern="1200">
                <a:solidFill>
                  <a:srgbClr val="0029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0E48A5-5353-434C-97D1-5CA4F598D33E}" type="slidenum">
              <a:rPr lang="en-US" smtClean="0"/>
              <a:pPr/>
              <a:t>‹#›</a:t>
            </a:fld>
            <a:endParaRPr lang="en-US"/>
          </a:p>
        </p:txBody>
      </p:sp>
    </p:spTree>
    <p:extLst>
      <p:ext uri="{BB962C8B-B14F-4D97-AF65-F5344CB8AC3E}">
        <p14:creationId xmlns:p14="http://schemas.microsoft.com/office/powerpoint/2010/main" val="35518835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p:titleStyle>
    <p:bodyStyle>
      <a:lvl1pPr marL="266700" indent="-266700" algn="l" rtl="0" eaLnBrk="0" fontAlgn="base" hangingPunct="0">
        <a:spcBef>
          <a:spcPct val="20000"/>
        </a:spcBef>
        <a:spcAft>
          <a:spcPct val="0"/>
        </a:spcAft>
        <a:buClr>
          <a:srgbClr val="002957"/>
        </a:buClr>
        <a:buSzPct val="100000"/>
        <a:buBlip>
          <a:blip r:embed="rId8"/>
        </a:buBlip>
        <a:tabLst>
          <a:tab pos="266700" algn="l"/>
        </a:tabLst>
        <a:defRPr sz="2000">
          <a:solidFill>
            <a:schemeClr val="tx1"/>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82C55B"/>
        </a:buClr>
        <a:buSzPct val="100000"/>
        <a:buBlip>
          <a:blip r:embed="rId9"/>
        </a:buBlip>
        <a:tabLst>
          <a:tab pos="717550" algn="l"/>
        </a:tabLst>
        <a:defRPr>
          <a:solidFill>
            <a:schemeClr val="tx1"/>
          </a:solidFill>
          <a:latin typeface="Verdana" pitchFamily="34" charset="0"/>
          <a:cs typeface="Arial" pitchFamily="34" charset="0"/>
        </a:defRPr>
      </a:lvl2pPr>
      <a:lvl3pPr marL="1076325" indent="-266700" algn="l" rtl="0" eaLnBrk="0" fontAlgn="base" hangingPunct="0">
        <a:spcBef>
          <a:spcPct val="20000"/>
        </a:spcBef>
        <a:spcAft>
          <a:spcPct val="0"/>
        </a:spcAft>
        <a:buClr>
          <a:srgbClr val="002957"/>
        </a:buClr>
        <a:buSzPct val="100000"/>
        <a:buBlip>
          <a:blip r:embed="rId10"/>
        </a:buBlip>
        <a:defRPr sz="1600">
          <a:solidFill>
            <a:schemeClr val="tx1"/>
          </a:solidFill>
          <a:latin typeface="Verdana" pitchFamily="34" charset="0"/>
          <a:cs typeface="Arial" pitchFamily="34" charset="0"/>
        </a:defRPr>
      </a:lvl3pPr>
      <a:lvl4pPr marL="1600200" indent="-228600" algn="l" rtl="0" eaLnBrk="0" fontAlgn="base" hangingPunct="0">
        <a:spcBef>
          <a:spcPct val="20000"/>
        </a:spcBef>
        <a:spcAft>
          <a:spcPct val="0"/>
        </a:spcAft>
        <a:buClr>
          <a:srgbClr val="82C55B"/>
        </a:buClr>
        <a:buSzPct val="80000"/>
        <a:buFont typeface="Arial" charset="0"/>
        <a:buChar char="•"/>
        <a:defRPr sz="1400">
          <a:solidFill>
            <a:schemeClr val="tx1"/>
          </a:solidFill>
          <a:latin typeface="Verdana" pitchFamily="34" charset="0"/>
          <a:cs typeface="Arial" pitchFamily="34" charset="0"/>
        </a:defRPr>
      </a:lvl4pPr>
      <a:lvl5pPr marL="2057400" indent="-228600" algn="l" rtl="0" eaLnBrk="0" fontAlgn="base" hangingPunct="0">
        <a:spcBef>
          <a:spcPct val="20000"/>
        </a:spcBef>
        <a:spcAft>
          <a:spcPct val="0"/>
        </a:spcAft>
        <a:buClr>
          <a:srgbClr val="002957"/>
        </a:buClr>
        <a:buSzPct val="80000"/>
        <a:buFont typeface="Verdana" pitchFamily="34" charset="0"/>
        <a:buChar char="•"/>
        <a:defRPr sz="1200">
          <a:solidFill>
            <a:schemeClr val="tx1"/>
          </a:solidFill>
          <a:latin typeface="Verdana"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95288"/>
            <a:ext cx="1133051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27051" y="1196976"/>
            <a:ext cx="11233149" cy="4824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976784" y="6237289"/>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sz="1400">
                <a:solidFill>
                  <a:srgbClr val="002957"/>
                </a:solidFill>
              </a:defRPr>
            </a:lvl1pPr>
          </a:lstStyle>
          <a:p>
            <a:fld id="{BCC4DCA1-5C9A-4123-AF4F-430518B05AF5}" type="slidenum">
              <a:rPr lang="en-US"/>
              <a:pPr/>
              <a:t>‹#›</a:t>
            </a:fld>
            <a:endParaRPr lang="en-US"/>
          </a:p>
        </p:txBody>
      </p:sp>
    </p:spTree>
    <p:extLst>
      <p:ext uri="{BB962C8B-B14F-4D97-AF65-F5344CB8AC3E}">
        <p14:creationId xmlns:p14="http://schemas.microsoft.com/office/powerpoint/2010/main" val="2137410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hdr="0" ftr="0" dt="0"/>
  <p:txStyles>
    <p:title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p:titleStyle>
    <p:bodyStyle>
      <a:lvl1pPr marL="266700" indent="-266700" algn="l" rtl="0" eaLnBrk="0" fontAlgn="base" hangingPunct="0">
        <a:spcBef>
          <a:spcPct val="20000"/>
        </a:spcBef>
        <a:spcAft>
          <a:spcPct val="0"/>
        </a:spcAft>
        <a:buClr>
          <a:srgbClr val="002957"/>
        </a:buClr>
        <a:buSzPct val="100000"/>
        <a:buBlip>
          <a:blip r:embed="rId7"/>
        </a:buBlip>
        <a:tabLst>
          <a:tab pos="266700" algn="l"/>
        </a:tabLst>
        <a:defRPr sz="2000">
          <a:solidFill>
            <a:schemeClr val="tx1"/>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82C55B"/>
        </a:buClr>
        <a:buSzPct val="100000"/>
        <a:buBlip>
          <a:blip r:embed="rId8"/>
        </a:buBlip>
        <a:tabLst>
          <a:tab pos="717550" algn="l"/>
        </a:tabLst>
        <a:defRPr>
          <a:solidFill>
            <a:schemeClr val="tx1"/>
          </a:solidFill>
          <a:latin typeface="Verdana" pitchFamily="34" charset="0"/>
          <a:cs typeface="Arial" pitchFamily="34" charset="0"/>
        </a:defRPr>
      </a:lvl2pPr>
      <a:lvl3pPr marL="1076325" indent="-266700" algn="l" rtl="0" eaLnBrk="0" fontAlgn="base" hangingPunct="0">
        <a:spcBef>
          <a:spcPct val="20000"/>
        </a:spcBef>
        <a:spcAft>
          <a:spcPct val="0"/>
        </a:spcAft>
        <a:buClr>
          <a:srgbClr val="002957"/>
        </a:buClr>
        <a:buSzPct val="100000"/>
        <a:buBlip>
          <a:blip r:embed="rId9"/>
        </a:buBlip>
        <a:defRPr sz="1600">
          <a:solidFill>
            <a:schemeClr val="tx1"/>
          </a:solidFill>
          <a:latin typeface="Verdana" pitchFamily="34" charset="0"/>
          <a:cs typeface="Arial" pitchFamily="34" charset="0"/>
        </a:defRPr>
      </a:lvl3pPr>
      <a:lvl4pPr marL="1600200" indent="-228600" algn="l" rtl="0" eaLnBrk="0" fontAlgn="base" hangingPunct="0">
        <a:spcBef>
          <a:spcPct val="20000"/>
        </a:spcBef>
        <a:spcAft>
          <a:spcPct val="0"/>
        </a:spcAft>
        <a:buClr>
          <a:srgbClr val="82C55B"/>
        </a:buClr>
        <a:buSzPct val="80000"/>
        <a:buFont typeface="Arial" charset="0"/>
        <a:buChar char="•"/>
        <a:defRPr sz="1400">
          <a:solidFill>
            <a:schemeClr val="tx1"/>
          </a:solidFill>
          <a:latin typeface="Verdana" pitchFamily="34" charset="0"/>
          <a:cs typeface="Arial" pitchFamily="34" charset="0"/>
        </a:defRPr>
      </a:lvl4pPr>
      <a:lvl5pPr marL="2057400" indent="-228600" algn="l" rtl="0" eaLnBrk="0" fontAlgn="base" hangingPunct="0">
        <a:spcBef>
          <a:spcPct val="20000"/>
        </a:spcBef>
        <a:spcAft>
          <a:spcPct val="0"/>
        </a:spcAft>
        <a:buClr>
          <a:srgbClr val="002957"/>
        </a:buClr>
        <a:buSzPct val="80000"/>
        <a:buFont typeface="Verdana" pitchFamily="34" charset="0"/>
        <a:buChar char="•"/>
        <a:defRPr sz="1200">
          <a:solidFill>
            <a:schemeClr val="tx1"/>
          </a:solidFill>
          <a:latin typeface="Verdana"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395288"/>
            <a:ext cx="1133051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27051" y="1196976"/>
            <a:ext cx="11233149" cy="4824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976784" y="6237289"/>
            <a:ext cx="2844800" cy="3397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sz="1400">
                <a:solidFill>
                  <a:srgbClr val="002957"/>
                </a:solidFill>
              </a:defRPr>
            </a:lvl1pPr>
          </a:lstStyle>
          <a:p>
            <a:fld id="{BCC4DCA1-5C9A-4123-AF4F-430518B05AF5}" type="slidenum">
              <a:rPr lang="en-US"/>
              <a:pPr/>
              <a:t>‹#›</a:t>
            </a:fld>
            <a:endParaRPr lang="en-US"/>
          </a:p>
        </p:txBody>
      </p:sp>
    </p:spTree>
    <p:extLst>
      <p:ext uri="{BB962C8B-B14F-4D97-AF65-F5344CB8AC3E}">
        <p14:creationId xmlns:p14="http://schemas.microsoft.com/office/powerpoint/2010/main" val="7370768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hf hdr="0" ftr="0" dt="0"/>
  <p:txStyles>
    <p:title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p:titleStyle>
    <p:bodyStyle>
      <a:lvl1pPr marL="266700" indent="-266700" algn="l" rtl="0" eaLnBrk="0" fontAlgn="base" hangingPunct="0">
        <a:spcBef>
          <a:spcPct val="20000"/>
        </a:spcBef>
        <a:spcAft>
          <a:spcPct val="0"/>
        </a:spcAft>
        <a:buClr>
          <a:srgbClr val="002957"/>
        </a:buClr>
        <a:buSzPct val="100000"/>
        <a:buBlip>
          <a:blip r:embed="rId6"/>
        </a:buBlip>
        <a:tabLst>
          <a:tab pos="266700" algn="l"/>
        </a:tabLst>
        <a:defRPr sz="2000">
          <a:solidFill>
            <a:schemeClr val="tx1"/>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82C55B"/>
        </a:buClr>
        <a:buSzPct val="100000"/>
        <a:buBlip>
          <a:blip r:embed="rId7"/>
        </a:buBlip>
        <a:tabLst>
          <a:tab pos="717550" algn="l"/>
        </a:tabLst>
        <a:defRPr>
          <a:solidFill>
            <a:schemeClr val="tx1"/>
          </a:solidFill>
          <a:latin typeface="Verdana" pitchFamily="34" charset="0"/>
          <a:cs typeface="Arial" pitchFamily="34" charset="0"/>
        </a:defRPr>
      </a:lvl2pPr>
      <a:lvl3pPr marL="1076325" indent="-266700" algn="l" rtl="0" eaLnBrk="0" fontAlgn="base" hangingPunct="0">
        <a:spcBef>
          <a:spcPct val="20000"/>
        </a:spcBef>
        <a:spcAft>
          <a:spcPct val="0"/>
        </a:spcAft>
        <a:buClr>
          <a:srgbClr val="002957"/>
        </a:buClr>
        <a:buSzPct val="100000"/>
        <a:buBlip>
          <a:blip r:embed="rId8"/>
        </a:buBlip>
        <a:defRPr sz="1600">
          <a:solidFill>
            <a:schemeClr val="tx1"/>
          </a:solidFill>
          <a:latin typeface="Verdana" pitchFamily="34" charset="0"/>
          <a:cs typeface="Arial" pitchFamily="34" charset="0"/>
        </a:defRPr>
      </a:lvl3pPr>
      <a:lvl4pPr marL="1600200" indent="-228600" algn="l" rtl="0" eaLnBrk="0" fontAlgn="base" hangingPunct="0">
        <a:spcBef>
          <a:spcPct val="20000"/>
        </a:spcBef>
        <a:spcAft>
          <a:spcPct val="0"/>
        </a:spcAft>
        <a:buClr>
          <a:srgbClr val="82C55B"/>
        </a:buClr>
        <a:buSzPct val="80000"/>
        <a:buFont typeface="Arial" charset="0"/>
        <a:buChar char="•"/>
        <a:defRPr sz="1400">
          <a:solidFill>
            <a:schemeClr val="tx1"/>
          </a:solidFill>
          <a:latin typeface="Verdana" pitchFamily="34" charset="0"/>
          <a:cs typeface="Arial" pitchFamily="34" charset="0"/>
        </a:defRPr>
      </a:lvl4pPr>
      <a:lvl5pPr marL="2057400" indent="-228600" algn="l" rtl="0" eaLnBrk="0" fontAlgn="base" hangingPunct="0">
        <a:spcBef>
          <a:spcPct val="20000"/>
        </a:spcBef>
        <a:spcAft>
          <a:spcPct val="0"/>
        </a:spcAft>
        <a:buClr>
          <a:srgbClr val="002957"/>
        </a:buClr>
        <a:buSzPct val="80000"/>
        <a:buFont typeface="Verdana" pitchFamily="34" charset="0"/>
        <a:buChar char="•"/>
        <a:defRPr sz="1200">
          <a:solidFill>
            <a:schemeClr val="tx1"/>
          </a:solidFill>
          <a:latin typeface="Verdana"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42.jpe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25.pn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39.svg"/><Relationship Id="rId5" Type="http://schemas.openxmlformats.org/officeDocument/2006/relationships/image" Target="../media/image48.svg"/><Relationship Id="rId15" Type="http://schemas.openxmlformats.org/officeDocument/2006/relationships/image" Target="../media/image55.png"/><Relationship Id="rId10" Type="http://schemas.openxmlformats.org/officeDocument/2006/relationships/image" Target="../media/image38.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customXml" Target="../ink/ink1.xml"/><Relationship Id="rId18" Type="http://schemas.openxmlformats.org/officeDocument/2006/relationships/image" Target="../media/image19.png"/><Relationship Id="rId3" Type="http://schemas.openxmlformats.org/officeDocument/2006/relationships/tags" Target="../tags/tag3.xml"/><Relationship Id="rId21"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tags" Target="../tags/tag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24" Type="http://schemas.openxmlformats.org/officeDocument/2006/relationships/image" Target="../media/image25.png"/><Relationship Id="rId5" Type="http://schemas.openxmlformats.org/officeDocument/2006/relationships/tags" Target="../tags/tag5.xml"/><Relationship Id="rId15" Type="http://schemas.openxmlformats.org/officeDocument/2006/relationships/image" Target="../media/image14.png"/><Relationship Id="rId23" Type="http://schemas.openxmlformats.org/officeDocument/2006/relationships/image" Target="../media/image24.png"/><Relationship Id="rId10" Type="http://schemas.openxmlformats.org/officeDocument/2006/relationships/slideLayout" Target="../slideLayouts/slideLayout22.xml"/><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6.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15.png"/><Relationship Id="rId18" Type="http://schemas.openxmlformats.org/officeDocument/2006/relationships/image" Target="../media/image31.png"/><Relationship Id="rId26" Type="http://schemas.openxmlformats.org/officeDocument/2006/relationships/image" Target="../media/image25.png"/><Relationship Id="rId3" Type="http://schemas.openxmlformats.org/officeDocument/2006/relationships/tags" Target="../tags/tag12.xml"/><Relationship Id="rId21" Type="http://schemas.openxmlformats.org/officeDocument/2006/relationships/image" Target="../media/image34.png"/><Relationship Id="rId7" Type="http://schemas.openxmlformats.org/officeDocument/2006/relationships/tags" Target="../tags/tag16.xml"/><Relationship Id="rId12" Type="http://schemas.openxmlformats.org/officeDocument/2006/relationships/notesSlide" Target="../notesSlides/notesSlide7.xml"/><Relationship Id="rId17" Type="http://schemas.openxmlformats.org/officeDocument/2006/relationships/image" Target="../media/image30.png"/><Relationship Id="rId25" Type="http://schemas.microsoft.com/office/2007/relationships/hdphoto" Target="../media/hdphoto1.wdp"/><Relationship Id="rId2" Type="http://schemas.openxmlformats.org/officeDocument/2006/relationships/tags" Target="../tags/tag1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Layout" Target="../slideLayouts/slideLayout22.xml"/><Relationship Id="rId24" Type="http://schemas.openxmlformats.org/officeDocument/2006/relationships/image" Target="../media/image36.png"/><Relationship Id="rId5" Type="http://schemas.openxmlformats.org/officeDocument/2006/relationships/tags" Target="../tags/tag14.xml"/><Relationship Id="rId15" Type="http://schemas.openxmlformats.org/officeDocument/2006/relationships/image" Target="../media/image28.png"/><Relationship Id="rId23" Type="http://schemas.openxmlformats.org/officeDocument/2006/relationships/image" Target="../media/image23.png"/><Relationship Id="rId10" Type="http://schemas.openxmlformats.org/officeDocument/2006/relationships/tags" Target="../tags/tag19.xml"/><Relationship Id="rId19" Type="http://schemas.openxmlformats.org/officeDocument/2006/relationships/image" Target="../media/image32.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27.png"/><Relationship Id="rId22" Type="http://schemas.openxmlformats.org/officeDocument/2006/relationships/image" Target="../media/image35.svg"/><Relationship Id="rId27"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C65A4-0EEC-433F-8E55-E15086296608}"/>
              </a:ext>
            </a:extLst>
          </p:cNvPr>
          <p:cNvSpPr>
            <a:spLocks noGrp="1"/>
          </p:cNvSpPr>
          <p:nvPr>
            <p:ph type="title"/>
          </p:nvPr>
        </p:nvSpPr>
        <p:spPr>
          <a:xfrm>
            <a:off x="674540" y="3429000"/>
            <a:ext cx="11325619" cy="1353529"/>
          </a:xfrm>
        </p:spPr>
        <p:txBody>
          <a:bodyPr>
            <a:normAutofit fontScale="90000"/>
          </a:bodyPr>
          <a:lstStyle/>
          <a:p>
            <a:r>
              <a:rPr lang="en-GB" sz="3100" dirty="0">
                <a:solidFill>
                  <a:srgbClr val="002957"/>
                </a:solidFill>
                <a:latin typeface="Verdana"/>
                <a:ea typeface="Verdana"/>
                <a:cs typeface="Arial"/>
              </a:rPr>
              <a:t>R</a:t>
            </a:r>
            <a:r>
              <a:rPr lang="en-BE" sz="3100" dirty="0" err="1">
                <a:solidFill>
                  <a:srgbClr val="002957"/>
                </a:solidFill>
                <a:latin typeface="Verdana"/>
                <a:ea typeface="Verdana"/>
                <a:cs typeface="Arial"/>
              </a:rPr>
              <a:t>etail</a:t>
            </a:r>
            <a:r>
              <a:rPr lang="en-BE" sz="3100" dirty="0">
                <a:solidFill>
                  <a:srgbClr val="002957"/>
                </a:solidFill>
                <a:latin typeface="Verdana"/>
                <a:ea typeface="Verdana"/>
                <a:cs typeface="Arial"/>
              </a:rPr>
              <a:t> </a:t>
            </a:r>
            <a:r>
              <a:rPr lang="en-GB" sz="3100" dirty="0">
                <a:solidFill>
                  <a:srgbClr val="002957"/>
                </a:solidFill>
                <a:latin typeface="Verdana"/>
                <a:ea typeface="Verdana"/>
                <a:cs typeface="Arial"/>
              </a:rPr>
              <a:t>I</a:t>
            </a:r>
            <a:r>
              <a:rPr lang="en-BE" sz="3100" dirty="0" err="1">
                <a:solidFill>
                  <a:srgbClr val="002957"/>
                </a:solidFill>
                <a:latin typeface="Verdana"/>
                <a:ea typeface="Verdana"/>
                <a:cs typeface="Arial"/>
              </a:rPr>
              <a:t>nvestment</a:t>
            </a:r>
            <a:r>
              <a:rPr lang="en-BE" sz="3100" dirty="0">
                <a:solidFill>
                  <a:srgbClr val="002957"/>
                </a:solidFill>
                <a:latin typeface="Verdana"/>
                <a:ea typeface="Verdana"/>
                <a:cs typeface="Arial"/>
              </a:rPr>
              <a:t> </a:t>
            </a:r>
            <a:r>
              <a:rPr lang="en-GB" sz="3100" dirty="0">
                <a:solidFill>
                  <a:srgbClr val="002957"/>
                </a:solidFill>
                <a:latin typeface="Verdana"/>
                <a:ea typeface="Verdana"/>
                <a:cs typeface="Arial"/>
              </a:rPr>
              <a:t>S</a:t>
            </a:r>
            <a:r>
              <a:rPr lang="en-BE" sz="3100" dirty="0" err="1">
                <a:solidFill>
                  <a:srgbClr val="002957"/>
                </a:solidFill>
                <a:latin typeface="Verdana"/>
                <a:ea typeface="Verdana"/>
                <a:cs typeface="Arial"/>
              </a:rPr>
              <a:t>trategy</a:t>
            </a:r>
            <a:r>
              <a:rPr lang="en-BE" sz="3100" dirty="0">
                <a:solidFill>
                  <a:srgbClr val="002957"/>
                </a:solidFill>
                <a:latin typeface="Verdana"/>
                <a:ea typeface="Verdana"/>
                <a:cs typeface="Arial"/>
              </a:rPr>
              <a:t> (RIS) slide deck for trilogues</a:t>
            </a:r>
            <a:br>
              <a:rPr lang="en-GB" sz="2700" dirty="0">
                <a:latin typeface="Verdana" pitchFamily="34" charset="0"/>
                <a:cs typeface="Arial" pitchFamily="34" charset="0"/>
              </a:rPr>
            </a:br>
            <a:br>
              <a:rPr lang="en-GB" sz="2700" dirty="0">
                <a:latin typeface="Verdana" pitchFamily="34" charset="0"/>
                <a:cs typeface="Arial" pitchFamily="34" charset="0"/>
              </a:rPr>
            </a:br>
            <a:r>
              <a:rPr lang="en-GB" sz="2200" dirty="0">
                <a:solidFill>
                  <a:srgbClr val="82C55B"/>
                </a:solidFill>
                <a:latin typeface="Verdana" pitchFamily="34" charset="0"/>
                <a:cs typeface="Arial" pitchFamily="34" charset="0"/>
              </a:rPr>
              <a:t>September</a:t>
            </a:r>
            <a:r>
              <a:rPr lang="en-BE" sz="2200" dirty="0">
                <a:solidFill>
                  <a:srgbClr val="82C55B"/>
                </a:solidFill>
                <a:latin typeface="Verdana" pitchFamily="34" charset="0"/>
                <a:cs typeface="Arial" pitchFamily="34" charset="0"/>
              </a:rPr>
              <a:t> 2024</a:t>
            </a:r>
            <a:br>
              <a:rPr lang="en-GB" sz="2600" dirty="0"/>
            </a:br>
            <a:br>
              <a:rPr lang="en-BE" sz="2600" dirty="0"/>
            </a:br>
            <a:br>
              <a:rPr lang="en-BE" sz="2600" dirty="0"/>
            </a:br>
            <a:br>
              <a:rPr lang="en-GB" sz="2600" dirty="0"/>
            </a:br>
            <a:br>
              <a:rPr lang="en-GB" sz="2600" i="1" dirty="0"/>
            </a:br>
            <a:endParaRPr lang="en-GB" sz="2600" i="1" dirty="0"/>
          </a:p>
        </p:txBody>
      </p:sp>
    </p:spTree>
    <p:extLst>
      <p:ext uri="{BB962C8B-B14F-4D97-AF65-F5344CB8AC3E}">
        <p14:creationId xmlns:p14="http://schemas.microsoft.com/office/powerpoint/2010/main" val="11501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5">
            <a:extLst>
              <a:ext uri="{FF2B5EF4-FFF2-40B4-BE49-F238E27FC236}">
                <a16:creationId xmlns:a16="http://schemas.microsoft.com/office/drawing/2014/main" id="{64DD7798-1B34-C807-2B22-E4806AF00844}"/>
              </a:ext>
            </a:extLst>
          </p:cNvPr>
          <p:cNvSpPr txBox="1">
            <a:spLocks/>
          </p:cNvSpPr>
          <p:nvPr/>
        </p:nvSpPr>
        <p:spPr bwMode="auto">
          <a:xfrm>
            <a:off x="520857" y="303326"/>
            <a:ext cx="1150688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a:ln>
                  <a:noFill/>
                </a:ln>
                <a:solidFill>
                  <a:srgbClr val="002957"/>
                </a:solidFill>
                <a:effectLst/>
                <a:uLnTx/>
                <a:uFillTx/>
                <a:latin typeface="Verdana" pitchFamily="34" charset="0"/>
                <a:ea typeface="+mj-ea"/>
                <a:cs typeface="Arial" pitchFamily="34" charset="0"/>
              </a:rPr>
              <a:t>Peer grouping</a:t>
            </a:r>
            <a:r>
              <a:rPr kumimoji="0" lang="en-GB" sz="2800" b="1" i="0" u="none" strike="noStrike" kern="1200" cap="none" spc="0" normalizeH="0" baseline="0" noProof="0">
                <a:ln>
                  <a:noFill/>
                </a:ln>
                <a:solidFill>
                  <a:srgbClr val="002957"/>
                </a:solidFill>
                <a:effectLst/>
                <a:uLnTx/>
                <a:uFillTx/>
                <a:latin typeface="Verdana" pitchFamily="34" charset="0"/>
                <a:ea typeface="+mj-ea"/>
                <a:cs typeface="Arial" pitchFamily="34" charset="0"/>
              </a:rPr>
              <a:t>: </a:t>
            </a:r>
            <a:r>
              <a:rPr kumimoji="0" lang="en-BE" sz="2800" b="1" i="0" u="none" strike="noStrike" kern="1200" cap="none" spc="0" normalizeH="0" baseline="0" noProof="0">
                <a:ln>
                  <a:noFill/>
                </a:ln>
                <a:solidFill>
                  <a:srgbClr val="002957"/>
                </a:solidFill>
                <a:effectLst/>
                <a:uLnTx/>
                <a:uFillTx/>
                <a:latin typeface="Verdana" pitchFamily="34" charset="0"/>
                <a:ea typeface="+mj-ea"/>
                <a:cs typeface="Arial" pitchFamily="34" charset="0"/>
              </a:rPr>
              <a:t>a copy-paste of </a:t>
            </a:r>
            <a:r>
              <a:rPr kumimoji="0" lang="en-US" sz="2800" b="1" i="0" u="none" strike="noStrike" kern="1200" cap="none" spc="0" normalizeH="0" baseline="0" noProof="0" err="1">
                <a:ln>
                  <a:noFill/>
                </a:ln>
                <a:solidFill>
                  <a:srgbClr val="002957"/>
                </a:solidFill>
                <a:effectLst/>
                <a:uLnTx/>
                <a:uFillTx/>
                <a:latin typeface="Verdana" pitchFamily="34" charset="0"/>
                <a:ea typeface="+mj-ea"/>
                <a:cs typeface="Arial" pitchFamily="34" charset="0"/>
              </a:rPr>
              <a:t>benchmar</a:t>
            </a:r>
            <a:r>
              <a:rPr kumimoji="0" lang="en-BE" sz="2800" b="1" i="0" u="none" strike="noStrike" kern="1200" cap="none" spc="0" normalizeH="0" baseline="0" noProof="0" err="1">
                <a:ln>
                  <a:noFill/>
                </a:ln>
                <a:solidFill>
                  <a:srgbClr val="002957"/>
                </a:solidFill>
                <a:effectLst/>
                <a:uLnTx/>
                <a:uFillTx/>
                <a:latin typeface="Verdana" pitchFamily="34" charset="0"/>
                <a:ea typeface="+mj-ea"/>
                <a:cs typeface="Arial" pitchFamily="34" charset="0"/>
              </a:rPr>
              <a:t>ks</a:t>
            </a:r>
            <a:endParaRPr kumimoji="0" lang="en-GB" sz="2800" b="1" i="0" u="none" strike="noStrike" kern="1200" cap="none" spc="0" normalizeH="0" baseline="0" noProof="0">
              <a:ln>
                <a:noFill/>
              </a:ln>
              <a:solidFill>
                <a:srgbClr val="002957"/>
              </a:solidFill>
              <a:effectLst/>
              <a:uLnTx/>
              <a:uFillTx/>
              <a:latin typeface="verdana"/>
              <a:ea typeface="+mj-ea"/>
              <a:cs typeface="Arial" pitchFamily="34" charset="0"/>
            </a:endParaRPr>
          </a:p>
        </p:txBody>
      </p:sp>
      <p:sp>
        <p:nvSpPr>
          <p:cNvPr id="39" name="Multiplication Sign 38">
            <a:extLst>
              <a:ext uri="{FF2B5EF4-FFF2-40B4-BE49-F238E27FC236}">
                <a16:creationId xmlns:a16="http://schemas.microsoft.com/office/drawing/2014/main" id="{06C1F932-FCB3-488C-4503-E0F02007F724}"/>
              </a:ext>
            </a:extLst>
          </p:cNvPr>
          <p:cNvSpPr/>
          <p:nvPr/>
        </p:nvSpPr>
        <p:spPr bwMode="gray">
          <a:xfrm>
            <a:off x="10741496" y="5710078"/>
            <a:ext cx="268089" cy="45719"/>
          </a:xfrm>
          <a:prstGeom prst="mathMultiply">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verdana"/>
              <a:ea typeface="+mn-ea"/>
              <a:cs typeface="+mn-cs"/>
            </a:endParaRPr>
          </a:p>
        </p:txBody>
      </p:sp>
      <p:sp>
        <p:nvSpPr>
          <p:cNvPr id="3" name="TextBox 2">
            <a:extLst>
              <a:ext uri="{FF2B5EF4-FFF2-40B4-BE49-F238E27FC236}">
                <a16:creationId xmlns:a16="http://schemas.microsoft.com/office/drawing/2014/main" id="{362B886F-0D87-96A8-13D6-4B93855FE3EF}"/>
              </a:ext>
            </a:extLst>
          </p:cNvPr>
          <p:cNvSpPr txBox="1"/>
          <p:nvPr/>
        </p:nvSpPr>
        <p:spPr>
          <a:xfrm>
            <a:off x="8249401" y="1409472"/>
            <a:ext cx="2592208" cy="707886"/>
          </a:xfrm>
          <a:prstGeom prst="rect">
            <a:avLst/>
          </a:prstGeom>
          <a:noFill/>
        </p:spPr>
        <p:txBody>
          <a:bodyPr wrap="square" rtlCol="0">
            <a:spAutoFit/>
          </a:bodyPr>
          <a:lstStyle/>
          <a:p>
            <a:pPr algn="ctr"/>
            <a:r>
              <a:rPr lang="en-BE" sz="2000" b="1"/>
              <a:t>Peer grouping</a:t>
            </a:r>
            <a:endParaRPr lang="en-GB" sz="2000" b="1"/>
          </a:p>
          <a:p>
            <a:pPr algn="ctr"/>
            <a:r>
              <a:rPr lang="en-GB" sz="2000" b="1"/>
              <a:t>in Council text</a:t>
            </a:r>
            <a:endParaRPr lang="en-BE" sz="2000" b="1"/>
          </a:p>
        </p:txBody>
      </p:sp>
      <p:sp>
        <p:nvSpPr>
          <p:cNvPr id="25" name="TextBox 24">
            <a:extLst>
              <a:ext uri="{FF2B5EF4-FFF2-40B4-BE49-F238E27FC236}">
                <a16:creationId xmlns:a16="http://schemas.microsoft.com/office/drawing/2014/main" id="{16B10ACF-2F25-95A1-1192-F1F495127074}"/>
              </a:ext>
            </a:extLst>
          </p:cNvPr>
          <p:cNvSpPr txBox="1"/>
          <p:nvPr/>
        </p:nvSpPr>
        <p:spPr>
          <a:xfrm>
            <a:off x="2681518" y="6210556"/>
            <a:ext cx="8926070"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b="1">
                <a:solidFill>
                  <a:srgbClr val="FF0000"/>
                </a:solidFill>
                <a:latin typeface="verdana"/>
              </a:rPr>
              <a:t>Same effects: p</a:t>
            </a:r>
            <a:r>
              <a:rPr kumimoji="0" lang="en-GB" b="1" i="0" u="none" strike="noStrike" kern="1200" cap="none" spc="0" normalizeH="0" baseline="0" noProof="0">
                <a:ln>
                  <a:noFill/>
                </a:ln>
                <a:solidFill>
                  <a:srgbClr val="FF0000"/>
                </a:solidFill>
                <a:effectLst/>
                <a:uLnTx/>
                <a:uFillTx/>
                <a:latin typeface="verdana"/>
                <a:ea typeface="+mn-ea"/>
                <a:cs typeface="+mn-cs"/>
              </a:rPr>
              <a:t>rice control </a:t>
            </a:r>
            <a:r>
              <a:rPr kumimoji="0" lang="en-BE" b="1" i="0" u="none" strike="noStrike" kern="1200" cap="none" spc="0" normalizeH="0" baseline="0" noProof="0">
                <a:ln>
                  <a:noFill/>
                </a:ln>
                <a:solidFill>
                  <a:srgbClr val="FF0000"/>
                </a:solidFill>
                <a:effectLst/>
                <a:uLnTx/>
                <a:uFillTx/>
                <a:latin typeface="verdana"/>
                <a:ea typeface="+mn-ea"/>
                <a:cs typeface="+mn-cs"/>
              </a:rPr>
              <a:t>and product homogenisation!</a:t>
            </a:r>
            <a:endParaRPr kumimoji="0" lang="en-GB" b="1" i="0" u="none" strike="noStrike" kern="1200" cap="none" spc="0" normalizeH="0" baseline="0" noProof="0">
              <a:ln>
                <a:noFill/>
              </a:ln>
              <a:solidFill>
                <a:srgbClr val="FF0000"/>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663DF2FE-DE9F-8000-91CC-63D49631690E}"/>
              </a:ext>
            </a:extLst>
          </p:cNvPr>
          <p:cNvSpPr txBox="1"/>
          <p:nvPr/>
        </p:nvSpPr>
        <p:spPr>
          <a:xfrm>
            <a:off x="1471624" y="1356661"/>
            <a:ext cx="2652971" cy="707886"/>
          </a:xfrm>
          <a:prstGeom prst="rect">
            <a:avLst/>
          </a:prstGeom>
          <a:noFill/>
        </p:spPr>
        <p:txBody>
          <a:bodyPr wrap="square" rtlCol="0">
            <a:spAutoFit/>
          </a:bodyPr>
          <a:lstStyle/>
          <a:p>
            <a:pPr algn="ctr"/>
            <a:r>
              <a:rPr lang="en-BE" sz="2000" b="1"/>
              <a:t>Benchmarking</a:t>
            </a:r>
            <a:r>
              <a:rPr lang="en-GB" sz="2000" b="1"/>
              <a:t> in </a:t>
            </a:r>
            <a:r>
              <a:rPr lang="en-BE" sz="2000" b="1"/>
              <a:t>Commission</a:t>
            </a:r>
            <a:r>
              <a:rPr lang="en-GB" sz="2000" b="1"/>
              <a:t> text</a:t>
            </a:r>
            <a:endParaRPr lang="en-BE" sz="2000" b="1"/>
          </a:p>
        </p:txBody>
      </p:sp>
      <p:sp>
        <p:nvSpPr>
          <p:cNvPr id="36" name="TextBox 35">
            <a:extLst>
              <a:ext uri="{FF2B5EF4-FFF2-40B4-BE49-F238E27FC236}">
                <a16:creationId xmlns:a16="http://schemas.microsoft.com/office/drawing/2014/main" id="{F5E8ABF3-D2A6-397C-64E4-8FDC0F84C842}"/>
              </a:ext>
            </a:extLst>
          </p:cNvPr>
          <p:cNvSpPr txBox="1"/>
          <p:nvPr/>
        </p:nvSpPr>
        <p:spPr>
          <a:xfrm>
            <a:off x="5226842" y="1043066"/>
            <a:ext cx="433892" cy="1323439"/>
          </a:xfrm>
          <a:prstGeom prst="rect">
            <a:avLst/>
          </a:prstGeom>
          <a:noFill/>
        </p:spPr>
        <p:txBody>
          <a:bodyPr wrap="square" rtlCol="0">
            <a:spAutoFit/>
          </a:bodyPr>
          <a:lstStyle/>
          <a:p>
            <a:r>
              <a:rPr lang="en-GB" sz="8000"/>
              <a:t>?</a:t>
            </a:r>
            <a:endParaRPr lang="en-BE" sz="8000"/>
          </a:p>
        </p:txBody>
      </p:sp>
      <p:sp>
        <p:nvSpPr>
          <p:cNvPr id="38" name="TextBox 37">
            <a:extLst>
              <a:ext uri="{FF2B5EF4-FFF2-40B4-BE49-F238E27FC236}">
                <a16:creationId xmlns:a16="http://schemas.microsoft.com/office/drawing/2014/main" id="{5BEEE957-E12C-6965-03BF-84BFBC4CE827}"/>
              </a:ext>
            </a:extLst>
          </p:cNvPr>
          <p:cNvSpPr txBox="1"/>
          <p:nvPr/>
        </p:nvSpPr>
        <p:spPr>
          <a:xfrm>
            <a:off x="6086170" y="949287"/>
            <a:ext cx="433892" cy="707886"/>
          </a:xfrm>
          <a:prstGeom prst="rect">
            <a:avLst/>
          </a:prstGeom>
          <a:noFill/>
        </p:spPr>
        <p:txBody>
          <a:bodyPr wrap="square" rtlCol="0">
            <a:spAutoFit/>
          </a:bodyPr>
          <a:lstStyle/>
          <a:p>
            <a:r>
              <a:rPr lang="en-GB" sz="4000"/>
              <a:t>?</a:t>
            </a:r>
            <a:endParaRPr lang="en-BE" sz="4000"/>
          </a:p>
        </p:txBody>
      </p:sp>
      <p:pic>
        <p:nvPicPr>
          <p:cNvPr id="51" name="Graphic 50" descr="Arrow: Slight curve with solid fill">
            <a:extLst>
              <a:ext uri="{FF2B5EF4-FFF2-40B4-BE49-F238E27FC236}">
                <a16:creationId xmlns:a16="http://schemas.microsoft.com/office/drawing/2014/main" id="{2764253D-5861-2BAB-8D5B-F34CC4C202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2437" y="5971762"/>
            <a:ext cx="852446" cy="852446"/>
          </a:xfrm>
          <a:prstGeom prst="rect">
            <a:avLst/>
          </a:prstGeom>
        </p:spPr>
      </p:pic>
      <p:sp>
        <p:nvSpPr>
          <p:cNvPr id="5" name="Multiplication Sign 4">
            <a:extLst>
              <a:ext uri="{FF2B5EF4-FFF2-40B4-BE49-F238E27FC236}">
                <a16:creationId xmlns:a16="http://schemas.microsoft.com/office/drawing/2014/main" id="{BB0BF431-AE68-6000-26A7-6D52177418FE}"/>
              </a:ext>
            </a:extLst>
          </p:cNvPr>
          <p:cNvSpPr/>
          <p:nvPr/>
        </p:nvSpPr>
        <p:spPr bwMode="gray">
          <a:xfrm>
            <a:off x="8517020" y="3398365"/>
            <a:ext cx="343038" cy="59006"/>
          </a:xfrm>
          <a:prstGeom prst="mathMultiply">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verdana"/>
              <a:ea typeface="+mn-ea"/>
              <a:cs typeface="+mn-cs"/>
            </a:endParaRPr>
          </a:p>
        </p:txBody>
      </p:sp>
      <p:sp>
        <p:nvSpPr>
          <p:cNvPr id="27" name="TextBox 26">
            <a:extLst>
              <a:ext uri="{FF2B5EF4-FFF2-40B4-BE49-F238E27FC236}">
                <a16:creationId xmlns:a16="http://schemas.microsoft.com/office/drawing/2014/main" id="{5C8F5ED6-413F-8A63-2BAE-35E4BD38CE33}"/>
              </a:ext>
            </a:extLst>
          </p:cNvPr>
          <p:cNvSpPr txBox="1"/>
          <p:nvPr/>
        </p:nvSpPr>
        <p:spPr>
          <a:xfrm>
            <a:off x="10581669" y="3834329"/>
            <a:ext cx="127092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verdana"/>
                <a:ea typeface="+mn-ea"/>
                <a:cs typeface="+mn-cs"/>
              </a:rPr>
              <a:t>Need to justify deviation!</a:t>
            </a:r>
            <a:endParaRPr kumimoji="0" lang="en-US" sz="1400" b="0" i="0" u="none" strike="noStrike" kern="1200" cap="none" spc="0" normalizeH="0" baseline="0" noProof="0">
              <a:ln>
                <a:noFill/>
              </a:ln>
              <a:solidFill>
                <a:srgbClr val="FF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76626305-D810-302A-4CD7-C4157134DF75}"/>
              </a:ext>
            </a:extLst>
          </p:cNvPr>
          <p:cNvCxnSpPr>
            <a:cxnSpLocks/>
          </p:cNvCxnSpPr>
          <p:nvPr/>
        </p:nvCxnSpPr>
        <p:spPr>
          <a:xfrm>
            <a:off x="8074446" y="3702672"/>
            <a:ext cx="2518663" cy="0"/>
          </a:xfrm>
          <a:prstGeom prst="line">
            <a:avLst/>
          </a:prstGeom>
          <a:ln>
            <a:solidFill>
              <a:schemeClr val="accent1">
                <a:shade val="95000"/>
                <a:satMod val="105000"/>
                <a:alpha val="64000"/>
              </a:schemeClr>
            </a:solidFill>
          </a:ln>
        </p:spPr>
        <p:style>
          <a:lnRef idx="1">
            <a:schemeClr val="accent1"/>
          </a:lnRef>
          <a:fillRef idx="0">
            <a:schemeClr val="accent1"/>
          </a:fillRef>
          <a:effectRef idx="0">
            <a:schemeClr val="accent1"/>
          </a:effectRef>
          <a:fontRef idx="minor">
            <a:schemeClr val="tx1"/>
          </a:fontRef>
        </p:style>
      </p:cxnSp>
      <p:sp>
        <p:nvSpPr>
          <p:cNvPr id="50" name="Flowchart: Magnetic Disk 49">
            <a:extLst>
              <a:ext uri="{FF2B5EF4-FFF2-40B4-BE49-F238E27FC236}">
                <a16:creationId xmlns:a16="http://schemas.microsoft.com/office/drawing/2014/main" id="{519BC783-80E6-B83D-EDAF-6BE0E32245CD}"/>
              </a:ext>
            </a:extLst>
          </p:cNvPr>
          <p:cNvSpPr/>
          <p:nvPr/>
        </p:nvSpPr>
        <p:spPr bwMode="gray">
          <a:xfrm>
            <a:off x="9853164" y="2875204"/>
            <a:ext cx="360148" cy="365604"/>
          </a:xfrm>
          <a:prstGeom prst="flowChartMagneticDisk">
            <a:avLst/>
          </a:prstGeom>
          <a:solidFill>
            <a:srgbClr val="FF0000"/>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52" name="Flowchart: Magnetic Disk 51">
            <a:extLst>
              <a:ext uri="{FF2B5EF4-FFF2-40B4-BE49-F238E27FC236}">
                <a16:creationId xmlns:a16="http://schemas.microsoft.com/office/drawing/2014/main" id="{D80FA94D-C65A-0525-E13C-37AA8BCD1498}"/>
              </a:ext>
            </a:extLst>
          </p:cNvPr>
          <p:cNvSpPr/>
          <p:nvPr/>
        </p:nvSpPr>
        <p:spPr bwMode="gray">
          <a:xfrm>
            <a:off x="9853164" y="3924879"/>
            <a:ext cx="360148" cy="365604"/>
          </a:xfrm>
          <a:prstGeom prst="flowChartMagneticDisk">
            <a:avLst/>
          </a:prstGeom>
          <a:solidFill>
            <a:srgbClr val="FF0000"/>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53" name="TextBox 52">
            <a:extLst>
              <a:ext uri="{FF2B5EF4-FFF2-40B4-BE49-F238E27FC236}">
                <a16:creationId xmlns:a16="http://schemas.microsoft.com/office/drawing/2014/main" id="{72498FC2-0BA7-D0DD-4DB7-E972B7A16734}"/>
              </a:ext>
            </a:extLst>
          </p:cNvPr>
          <p:cNvSpPr txBox="1"/>
          <p:nvPr/>
        </p:nvSpPr>
        <p:spPr>
          <a:xfrm>
            <a:off x="10559598" y="2654021"/>
            <a:ext cx="127092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verdana"/>
                <a:ea typeface="+mn-ea"/>
                <a:cs typeface="+mn-cs"/>
              </a:rPr>
              <a:t>Need to justify deviation!</a:t>
            </a:r>
            <a:endParaRPr kumimoji="0" lang="en-US" sz="1400" b="0" i="0" u="none" strike="noStrike" kern="1200" cap="none" spc="0" normalizeH="0" baseline="0" noProof="0">
              <a:ln>
                <a:noFill/>
              </a:ln>
              <a:solidFill>
                <a:srgbClr val="FF0000"/>
              </a:solidFill>
              <a:effectLst/>
              <a:uLnTx/>
              <a:uFillTx/>
              <a:latin typeface="verdana"/>
              <a:ea typeface="+mn-ea"/>
              <a:cs typeface="+mn-cs"/>
            </a:endParaRPr>
          </a:p>
        </p:txBody>
      </p:sp>
      <p:sp>
        <p:nvSpPr>
          <p:cNvPr id="56" name="TextBox 55">
            <a:extLst>
              <a:ext uri="{FF2B5EF4-FFF2-40B4-BE49-F238E27FC236}">
                <a16:creationId xmlns:a16="http://schemas.microsoft.com/office/drawing/2014/main" id="{34AEC33E-A196-EADB-3AD4-96EF6AE17BBF}"/>
              </a:ext>
            </a:extLst>
          </p:cNvPr>
          <p:cNvSpPr txBox="1"/>
          <p:nvPr/>
        </p:nvSpPr>
        <p:spPr>
          <a:xfrm>
            <a:off x="7136247" y="3503839"/>
            <a:ext cx="951153" cy="430887"/>
          </a:xfrm>
          <a:prstGeom prst="rect">
            <a:avLst/>
          </a:prstGeom>
          <a:noFill/>
        </p:spPr>
        <p:txBody>
          <a:bodyPr wrap="square" rtlCol="0">
            <a:spAutoFit/>
          </a:bodyPr>
          <a:lstStyle/>
          <a:p>
            <a:pPr algn="r"/>
            <a:r>
              <a:rPr lang="en-GB" sz="1100"/>
              <a:t>Average cost</a:t>
            </a:r>
            <a:endParaRPr lang="en-BE" sz="1100"/>
          </a:p>
        </p:txBody>
      </p:sp>
      <p:sp>
        <p:nvSpPr>
          <p:cNvPr id="4" name="Multiplication Sign 3">
            <a:extLst>
              <a:ext uri="{FF2B5EF4-FFF2-40B4-BE49-F238E27FC236}">
                <a16:creationId xmlns:a16="http://schemas.microsoft.com/office/drawing/2014/main" id="{C3757BF7-CE34-093C-D024-7580BC90EC53}"/>
              </a:ext>
            </a:extLst>
          </p:cNvPr>
          <p:cNvSpPr/>
          <p:nvPr/>
        </p:nvSpPr>
        <p:spPr bwMode="gray">
          <a:xfrm>
            <a:off x="1631569" y="3354387"/>
            <a:ext cx="343038" cy="59006"/>
          </a:xfrm>
          <a:prstGeom prst="mathMultiply">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verdana"/>
              <a:ea typeface="+mn-ea"/>
              <a:cs typeface="+mn-cs"/>
            </a:endParaRPr>
          </a:p>
        </p:txBody>
      </p:sp>
      <p:pic>
        <p:nvPicPr>
          <p:cNvPr id="6" name="Picture 5" descr="A picture containing colorfulness, yellow, orange, rectangle&#10;&#10;Description automatically generated">
            <a:extLst>
              <a:ext uri="{FF2B5EF4-FFF2-40B4-BE49-F238E27FC236}">
                <a16:creationId xmlns:a16="http://schemas.microsoft.com/office/drawing/2014/main" id="{BE0217C0-3303-EC83-D638-16F70C57AFAD}"/>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l="17137" t="9644" r="70738" b="75432"/>
          <a:stretch/>
        </p:blipFill>
        <p:spPr>
          <a:xfrm>
            <a:off x="1188995" y="3169309"/>
            <a:ext cx="2510061" cy="987919"/>
          </a:xfrm>
          <a:prstGeom prst="rect">
            <a:avLst/>
          </a:prstGeom>
        </p:spPr>
      </p:pic>
      <p:cxnSp>
        <p:nvCxnSpPr>
          <p:cNvPr id="7" name="Straight Connector 6">
            <a:extLst>
              <a:ext uri="{FF2B5EF4-FFF2-40B4-BE49-F238E27FC236}">
                <a16:creationId xmlns:a16="http://schemas.microsoft.com/office/drawing/2014/main" id="{96E18322-1261-3759-E25F-1C5919179F98}"/>
              </a:ext>
            </a:extLst>
          </p:cNvPr>
          <p:cNvCxnSpPr>
            <a:cxnSpLocks/>
          </p:cNvCxnSpPr>
          <p:nvPr/>
        </p:nvCxnSpPr>
        <p:spPr>
          <a:xfrm>
            <a:off x="1137228" y="4207800"/>
            <a:ext cx="2531756" cy="0"/>
          </a:xfrm>
          <a:prstGeom prst="line">
            <a:avLst/>
          </a:prstGeom>
          <a:ln>
            <a:solidFill>
              <a:schemeClr val="accent1">
                <a:shade val="95000"/>
                <a:satMod val="105000"/>
                <a:alpha val="65000"/>
              </a:schemeClr>
            </a:solidFill>
          </a:ln>
        </p:spPr>
        <p:style>
          <a:lnRef idx="1">
            <a:schemeClr val="accent1"/>
          </a:lnRef>
          <a:fillRef idx="0">
            <a:schemeClr val="accent1"/>
          </a:fillRef>
          <a:effectRef idx="0">
            <a:schemeClr val="accent1"/>
          </a:effectRef>
          <a:fontRef idx="minor">
            <a:schemeClr val="tx1"/>
          </a:fontRef>
        </p:style>
      </p:cxnSp>
      <p:sp>
        <p:nvSpPr>
          <p:cNvPr id="8" name="Arrow: Down 7">
            <a:extLst>
              <a:ext uri="{FF2B5EF4-FFF2-40B4-BE49-F238E27FC236}">
                <a16:creationId xmlns:a16="http://schemas.microsoft.com/office/drawing/2014/main" id="{93DFB74A-0333-446C-BB91-17D21A23E4E6}"/>
              </a:ext>
            </a:extLst>
          </p:cNvPr>
          <p:cNvSpPr/>
          <p:nvPr/>
        </p:nvSpPr>
        <p:spPr bwMode="gray">
          <a:xfrm>
            <a:off x="1248998" y="2686854"/>
            <a:ext cx="424711" cy="422771"/>
          </a:xfrm>
          <a:prstGeom prst="downArrow">
            <a:avLst/>
          </a:prstGeom>
          <a:solidFill>
            <a:srgbClr val="FF0000"/>
          </a:solidFill>
          <a:ln w="28575" cmpd="sng">
            <a:no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mn-cs"/>
            </a:endParaRPr>
          </a:p>
        </p:txBody>
      </p:sp>
      <p:sp>
        <p:nvSpPr>
          <p:cNvPr id="10" name="Arrow: Down 9">
            <a:extLst>
              <a:ext uri="{FF2B5EF4-FFF2-40B4-BE49-F238E27FC236}">
                <a16:creationId xmlns:a16="http://schemas.microsoft.com/office/drawing/2014/main" id="{31E885D5-1633-6828-6424-EA858DC29929}"/>
              </a:ext>
            </a:extLst>
          </p:cNvPr>
          <p:cNvSpPr/>
          <p:nvPr/>
        </p:nvSpPr>
        <p:spPr bwMode="gray">
          <a:xfrm rot="10800000">
            <a:off x="1239693" y="4203661"/>
            <a:ext cx="424711" cy="422771"/>
          </a:xfrm>
          <a:prstGeom prst="downArrow">
            <a:avLst/>
          </a:prstGeom>
          <a:solidFill>
            <a:srgbClr val="FF0000"/>
          </a:solidFill>
          <a:ln w="28575" cmpd="sng">
            <a:no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5C6B1EDD-820B-21F0-E6A3-883E4C3B8F70}"/>
              </a:ext>
            </a:extLst>
          </p:cNvPr>
          <p:cNvSpPr txBox="1"/>
          <p:nvPr/>
        </p:nvSpPr>
        <p:spPr>
          <a:xfrm>
            <a:off x="3666146" y="3790351"/>
            <a:ext cx="127092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verdana"/>
                <a:ea typeface="+mn-ea"/>
                <a:cs typeface="+mn-cs"/>
              </a:rPr>
              <a:t>Need to justify deviation!</a:t>
            </a:r>
            <a:endParaRPr kumimoji="0" lang="en-US" sz="1400" b="0" i="0" u="none" strike="noStrike" kern="1200" cap="none" spc="0" normalizeH="0" baseline="0" noProof="0">
              <a:ln>
                <a:noFill/>
              </a:ln>
              <a:solidFill>
                <a:srgbClr val="FF0000"/>
              </a:solidFill>
              <a:effectLst/>
              <a:uLnTx/>
              <a:uFillTx/>
              <a:latin typeface="verdana"/>
              <a:ea typeface="+mn-ea"/>
              <a:cs typeface="+mn-cs"/>
            </a:endParaRPr>
          </a:p>
        </p:txBody>
      </p:sp>
      <p:sp>
        <p:nvSpPr>
          <p:cNvPr id="12" name="Flowchart: Magnetic Disk 11">
            <a:extLst>
              <a:ext uri="{FF2B5EF4-FFF2-40B4-BE49-F238E27FC236}">
                <a16:creationId xmlns:a16="http://schemas.microsoft.com/office/drawing/2014/main" id="{44B2E07F-F755-94FF-6BF1-F36FEA524E63}"/>
              </a:ext>
            </a:extLst>
          </p:cNvPr>
          <p:cNvSpPr/>
          <p:nvPr/>
        </p:nvSpPr>
        <p:spPr bwMode="gray">
          <a:xfrm>
            <a:off x="1444980" y="3197811"/>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13" name="Flowchart: Magnetic Disk 12">
            <a:extLst>
              <a:ext uri="{FF2B5EF4-FFF2-40B4-BE49-F238E27FC236}">
                <a16:creationId xmlns:a16="http://schemas.microsoft.com/office/drawing/2014/main" id="{785DD3B2-4882-85A0-9809-A13464143A78}"/>
              </a:ext>
            </a:extLst>
          </p:cNvPr>
          <p:cNvSpPr/>
          <p:nvPr/>
        </p:nvSpPr>
        <p:spPr bwMode="gray">
          <a:xfrm>
            <a:off x="1868783" y="3663269"/>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14" name="Flowchart: Magnetic Disk 13">
            <a:extLst>
              <a:ext uri="{FF2B5EF4-FFF2-40B4-BE49-F238E27FC236}">
                <a16:creationId xmlns:a16="http://schemas.microsoft.com/office/drawing/2014/main" id="{71EE9964-AFDA-79E4-E7F9-D49E6BE8C467}"/>
              </a:ext>
            </a:extLst>
          </p:cNvPr>
          <p:cNvSpPr/>
          <p:nvPr/>
        </p:nvSpPr>
        <p:spPr bwMode="gray">
          <a:xfrm>
            <a:off x="2254190" y="3082418"/>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cxnSp>
        <p:nvCxnSpPr>
          <p:cNvPr id="16" name="Straight Connector 15">
            <a:extLst>
              <a:ext uri="{FF2B5EF4-FFF2-40B4-BE49-F238E27FC236}">
                <a16:creationId xmlns:a16="http://schemas.microsoft.com/office/drawing/2014/main" id="{B0CB944D-484D-CEDE-A459-A2B80971B934}"/>
              </a:ext>
            </a:extLst>
          </p:cNvPr>
          <p:cNvCxnSpPr>
            <a:cxnSpLocks/>
          </p:cNvCxnSpPr>
          <p:nvPr/>
        </p:nvCxnSpPr>
        <p:spPr>
          <a:xfrm>
            <a:off x="1150321" y="3101696"/>
            <a:ext cx="2518663" cy="0"/>
          </a:xfrm>
          <a:prstGeom prst="line">
            <a:avLst/>
          </a:prstGeom>
          <a:ln>
            <a:solidFill>
              <a:schemeClr val="accent1">
                <a:shade val="95000"/>
                <a:satMod val="105000"/>
                <a:alpha val="64000"/>
              </a:schemeClr>
            </a:solidFill>
          </a:ln>
        </p:spPr>
        <p:style>
          <a:lnRef idx="1">
            <a:schemeClr val="accent1"/>
          </a:lnRef>
          <a:fillRef idx="0">
            <a:schemeClr val="accent1"/>
          </a:fillRef>
          <a:effectRef idx="0">
            <a:schemeClr val="accent1"/>
          </a:effectRef>
          <a:fontRef idx="minor">
            <a:schemeClr val="tx1"/>
          </a:fontRef>
        </p:style>
      </p:cxnSp>
      <p:sp>
        <p:nvSpPr>
          <p:cNvPr id="17" name="Flowchart: Magnetic Disk 16">
            <a:extLst>
              <a:ext uri="{FF2B5EF4-FFF2-40B4-BE49-F238E27FC236}">
                <a16:creationId xmlns:a16="http://schemas.microsoft.com/office/drawing/2014/main" id="{A1842A2C-F151-74A0-3493-485AC1604013}"/>
              </a:ext>
            </a:extLst>
          </p:cNvPr>
          <p:cNvSpPr/>
          <p:nvPr/>
        </p:nvSpPr>
        <p:spPr bwMode="gray">
          <a:xfrm>
            <a:off x="2937641" y="2831226"/>
            <a:ext cx="360148" cy="365604"/>
          </a:xfrm>
          <a:prstGeom prst="flowChartMagneticDisk">
            <a:avLst/>
          </a:prstGeom>
          <a:solidFill>
            <a:srgbClr val="FF0000"/>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18" name="Flowchart: Magnetic Disk 17">
            <a:extLst>
              <a:ext uri="{FF2B5EF4-FFF2-40B4-BE49-F238E27FC236}">
                <a16:creationId xmlns:a16="http://schemas.microsoft.com/office/drawing/2014/main" id="{1FD0F397-72E4-E2C0-33F1-A23AA464CE39}"/>
              </a:ext>
            </a:extLst>
          </p:cNvPr>
          <p:cNvSpPr/>
          <p:nvPr/>
        </p:nvSpPr>
        <p:spPr bwMode="gray">
          <a:xfrm>
            <a:off x="2970047" y="3954767"/>
            <a:ext cx="360148" cy="365604"/>
          </a:xfrm>
          <a:prstGeom prst="flowChartMagneticDisk">
            <a:avLst/>
          </a:prstGeom>
          <a:solidFill>
            <a:srgbClr val="FF0000"/>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21" name="TextBox 20">
            <a:extLst>
              <a:ext uri="{FF2B5EF4-FFF2-40B4-BE49-F238E27FC236}">
                <a16:creationId xmlns:a16="http://schemas.microsoft.com/office/drawing/2014/main" id="{896C593E-BE83-32F3-056D-9FDB7E6DC516}"/>
              </a:ext>
            </a:extLst>
          </p:cNvPr>
          <p:cNvSpPr txBox="1"/>
          <p:nvPr/>
        </p:nvSpPr>
        <p:spPr>
          <a:xfrm>
            <a:off x="3644075" y="2610043"/>
            <a:ext cx="127092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verdana"/>
                <a:ea typeface="+mn-ea"/>
                <a:cs typeface="+mn-cs"/>
              </a:rPr>
              <a:t>Need to justify deviation!</a:t>
            </a:r>
            <a:endParaRPr kumimoji="0" lang="en-US" sz="1400" b="0" i="0" u="none" strike="noStrike" kern="1200" cap="none" spc="0" normalizeH="0" baseline="0" noProof="0">
              <a:ln>
                <a:noFill/>
              </a:ln>
              <a:solidFill>
                <a:srgbClr val="FF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874E5E15-3FE8-2945-F3AE-252FEAE5209D}"/>
              </a:ext>
            </a:extLst>
          </p:cNvPr>
          <p:cNvSpPr txBox="1"/>
          <p:nvPr/>
        </p:nvSpPr>
        <p:spPr>
          <a:xfrm>
            <a:off x="273300" y="2741965"/>
            <a:ext cx="951153" cy="430887"/>
          </a:xfrm>
          <a:prstGeom prst="rect">
            <a:avLst/>
          </a:prstGeom>
          <a:noFill/>
        </p:spPr>
        <p:txBody>
          <a:bodyPr wrap="square" rtlCol="0">
            <a:spAutoFit/>
          </a:bodyPr>
          <a:lstStyle/>
          <a:p>
            <a:pPr algn="r"/>
            <a:r>
              <a:rPr lang="en-BE" sz="1100"/>
              <a:t>Maximum cost</a:t>
            </a:r>
          </a:p>
        </p:txBody>
      </p:sp>
      <p:sp>
        <p:nvSpPr>
          <p:cNvPr id="31" name="TextBox 30">
            <a:extLst>
              <a:ext uri="{FF2B5EF4-FFF2-40B4-BE49-F238E27FC236}">
                <a16:creationId xmlns:a16="http://schemas.microsoft.com/office/drawing/2014/main" id="{E8AC95CE-C0AE-BDA6-0C51-48E8C8F2F862}"/>
              </a:ext>
            </a:extLst>
          </p:cNvPr>
          <p:cNvSpPr txBox="1"/>
          <p:nvPr/>
        </p:nvSpPr>
        <p:spPr>
          <a:xfrm>
            <a:off x="233243" y="3892237"/>
            <a:ext cx="951153" cy="430887"/>
          </a:xfrm>
          <a:prstGeom prst="rect">
            <a:avLst/>
          </a:prstGeom>
          <a:noFill/>
        </p:spPr>
        <p:txBody>
          <a:bodyPr wrap="square" rtlCol="0">
            <a:spAutoFit/>
          </a:bodyPr>
          <a:lstStyle/>
          <a:p>
            <a:pPr algn="r"/>
            <a:r>
              <a:rPr lang="en-BE" sz="1100"/>
              <a:t>Minimum cost</a:t>
            </a:r>
          </a:p>
        </p:txBody>
      </p:sp>
      <p:sp>
        <p:nvSpPr>
          <p:cNvPr id="40" name="Flowchart: Magnetic Disk 39">
            <a:extLst>
              <a:ext uri="{FF2B5EF4-FFF2-40B4-BE49-F238E27FC236}">
                <a16:creationId xmlns:a16="http://schemas.microsoft.com/office/drawing/2014/main" id="{7B6CBF53-BD77-1B64-244B-E4F3CAAA8B75}"/>
              </a:ext>
            </a:extLst>
          </p:cNvPr>
          <p:cNvSpPr/>
          <p:nvPr/>
        </p:nvSpPr>
        <p:spPr bwMode="gray">
          <a:xfrm>
            <a:off x="8317912" y="3305348"/>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41" name="Flowchart: Magnetic Disk 40">
            <a:extLst>
              <a:ext uri="{FF2B5EF4-FFF2-40B4-BE49-F238E27FC236}">
                <a16:creationId xmlns:a16="http://schemas.microsoft.com/office/drawing/2014/main" id="{2281F984-4DBB-DAA0-1850-79B3A2542099}"/>
              </a:ext>
            </a:extLst>
          </p:cNvPr>
          <p:cNvSpPr/>
          <p:nvPr/>
        </p:nvSpPr>
        <p:spPr bwMode="gray">
          <a:xfrm>
            <a:off x="8771787" y="3770806"/>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sp>
        <p:nvSpPr>
          <p:cNvPr id="42" name="Flowchart: Magnetic Disk 41">
            <a:extLst>
              <a:ext uri="{FF2B5EF4-FFF2-40B4-BE49-F238E27FC236}">
                <a16:creationId xmlns:a16="http://schemas.microsoft.com/office/drawing/2014/main" id="{B797D02E-FCBA-6003-CE70-B85B85AF2C5A}"/>
              </a:ext>
            </a:extLst>
          </p:cNvPr>
          <p:cNvSpPr/>
          <p:nvPr/>
        </p:nvSpPr>
        <p:spPr bwMode="gray">
          <a:xfrm>
            <a:off x="9157194" y="3189955"/>
            <a:ext cx="360148" cy="365604"/>
          </a:xfrm>
          <a:prstGeom prst="flowChartMagneticDisk">
            <a:avLst/>
          </a:prstGeom>
          <a:solidFill>
            <a:schemeClr val="accent6">
              <a:lumMod val="40000"/>
              <a:lumOff val="60000"/>
            </a:schemeClr>
          </a:solidFill>
          <a:ln w="28575" cmpd="sng">
            <a:solidFill>
              <a:srgbClr val="FFFFFF"/>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endParaRPr lang="en-BE">
              <a:latin typeface="+mj-lt"/>
              <a:cs typeface="+mn-cs"/>
            </a:endParaRPr>
          </a:p>
        </p:txBody>
      </p:sp>
      <p:pic>
        <p:nvPicPr>
          <p:cNvPr id="15" name="Picture 14" descr="A cartoon of a person in a suit&#10;&#10;Description automatically generated">
            <a:extLst>
              <a:ext uri="{FF2B5EF4-FFF2-40B4-BE49-F238E27FC236}">
                <a16:creationId xmlns:a16="http://schemas.microsoft.com/office/drawing/2014/main" id="{617F939C-1791-8BB0-2683-18ABC803B41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5112" b="99093" l="3661" r="58767">
                        <a14:foregroundMark x1="21773" y1="19762" x2="43417" y2="15112"/>
                        <a14:foregroundMark x1="43417" y1="15112" x2="41747" y2="15849"/>
                        <a14:foregroundMark x1="5973" y1="40261" x2="3661" y2="50496"/>
                        <a14:foregroundMark x1="58895" y1="37794" x2="55684" y2="45988"/>
                        <a14:foregroundMark x1="14322" y1="91296" x2="35324" y2="99490"/>
                        <a14:foregroundMark x1="35324" y1="99490" x2="59281" y2="98923"/>
                        <a14:foregroundMark x1="59281" y1="98923" x2="20167" y2="93989"/>
                        <a14:foregroundMark x1="20167" y1="93989" x2="46307" y2="90133"/>
                        <a14:foregroundMark x1="46307" y1="90133" x2="51060" y2="97250"/>
                        <a14:foregroundMark x1="14322" y1="98270" x2="17148" y2="99093"/>
                        <a14:backgroundMark x1="53821" y1="16274" x2="55684" y2="18940"/>
                      </a14:backgroundRemoval>
                    </a14:imgEffect>
                  </a14:imgLayer>
                </a14:imgProps>
              </a:ext>
              <a:ext uri="{28A0092B-C50C-407E-A947-70E740481C1C}">
                <a14:useLocalDpi xmlns:a14="http://schemas.microsoft.com/office/drawing/2010/main" val="0"/>
              </a:ext>
            </a:extLst>
          </a:blip>
          <a:srcRect t="12060" r="36393"/>
          <a:stretch/>
        </p:blipFill>
        <p:spPr>
          <a:xfrm>
            <a:off x="5401472" y="1570639"/>
            <a:ext cx="1361508" cy="4264066"/>
          </a:xfrm>
          <a:prstGeom prst="rect">
            <a:avLst/>
          </a:prstGeom>
        </p:spPr>
      </p:pic>
      <p:sp>
        <p:nvSpPr>
          <p:cNvPr id="20" name="Speech Bubble: Oval 19">
            <a:extLst>
              <a:ext uri="{FF2B5EF4-FFF2-40B4-BE49-F238E27FC236}">
                <a16:creationId xmlns:a16="http://schemas.microsoft.com/office/drawing/2014/main" id="{9CEEEA1E-49AF-A73A-455C-01E42500709A}"/>
              </a:ext>
            </a:extLst>
          </p:cNvPr>
          <p:cNvSpPr/>
          <p:nvPr/>
        </p:nvSpPr>
        <p:spPr bwMode="gray">
          <a:xfrm>
            <a:off x="6515096" y="925843"/>
            <a:ext cx="1442288" cy="925760"/>
          </a:xfrm>
          <a:prstGeom prst="wedgeEllipseCallout">
            <a:avLst>
              <a:gd name="adj1" fmla="val -31859"/>
              <a:gd name="adj2" fmla="val 58921"/>
            </a:avLst>
          </a:prstGeom>
          <a:solidFill>
            <a:schemeClr val="tx1"/>
          </a:solidFill>
          <a:ln w="28575" cmpd="sng">
            <a:noFill/>
            <a:miter lim="800000"/>
            <a:headEnd/>
            <a:tailEnd/>
          </a:ln>
          <a:effectLst/>
        </p:spPr>
        <p:txBody>
          <a:bodyPr wrap="none" lIns="0" tIns="0" rIns="0" bIns="0" rtlCol="0" anchor="ctr"/>
          <a:lstStyle/>
          <a:p>
            <a:pPr algn="ctr"/>
            <a:r>
              <a:rPr lang="en-BE" sz="1400">
                <a:solidFill>
                  <a:schemeClr val="bg1"/>
                </a:solidFill>
                <a:latin typeface="+mj-lt"/>
                <a:cs typeface="+mn-cs"/>
              </a:rPr>
              <a:t>What’s the </a:t>
            </a:r>
          </a:p>
          <a:p>
            <a:pPr algn="ctr"/>
            <a:r>
              <a:rPr lang="en-BE" sz="1400">
                <a:solidFill>
                  <a:schemeClr val="bg1"/>
                </a:solidFill>
                <a:latin typeface="+mj-lt"/>
                <a:cs typeface="+mn-cs"/>
              </a:rPr>
              <a:t>difference?</a:t>
            </a:r>
          </a:p>
        </p:txBody>
      </p:sp>
      <p:sp>
        <p:nvSpPr>
          <p:cNvPr id="23" name="Double Bracket 22">
            <a:extLst>
              <a:ext uri="{FF2B5EF4-FFF2-40B4-BE49-F238E27FC236}">
                <a16:creationId xmlns:a16="http://schemas.microsoft.com/office/drawing/2014/main" id="{450FD08C-1629-A614-5861-00D933EFB78E}"/>
              </a:ext>
            </a:extLst>
          </p:cNvPr>
          <p:cNvSpPr/>
          <p:nvPr/>
        </p:nvSpPr>
        <p:spPr>
          <a:xfrm>
            <a:off x="424834" y="1688150"/>
            <a:ext cx="4500000" cy="3600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6" name="Double Bracket 25">
            <a:extLst>
              <a:ext uri="{FF2B5EF4-FFF2-40B4-BE49-F238E27FC236}">
                <a16:creationId xmlns:a16="http://schemas.microsoft.com/office/drawing/2014/main" id="{A839EB6B-DCF3-06DE-768A-4F983405E4C8}"/>
              </a:ext>
            </a:extLst>
          </p:cNvPr>
          <p:cNvSpPr/>
          <p:nvPr/>
        </p:nvSpPr>
        <p:spPr>
          <a:xfrm>
            <a:off x="7330521" y="1763415"/>
            <a:ext cx="4500000" cy="3600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Tree>
    <p:extLst>
      <p:ext uri="{BB962C8B-B14F-4D97-AF65-F5344CB8AC3E}">
        <p14:creationId xmlns:p14="http://schemas.microsoft.com/office/powerpoint/2010/main" val="163473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D24A648-4EF5-7329-EF58-C5F87F97698C}"/>
              </a:ext>
            </a:extLst>
          </p:cNvPr>
          <p:cNvSpPr/>
          <p:nvPr/>
        </p:nvSpPr>
        <p:spPr bwMode="gray">
          <a:xfrm>
            <a:off x="2702795" y="5960593"/>
            <a:ext cx="7018866" cy="704169"/>
          </a:xfrm>
          <a:prstGeom prst="roundRect">
            <a:avLst/>
          </a:prstGeom>
          <a:ln w="38100">
            <a:solidFill>
              <a:srgbClr val="92D050"/>
            </a:solidFill>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marL="268288"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957"/>
              </a:solidFill>
              <a:effectLst/>
              <a:uLnTx/>
              <a:uFillTx/>
              <a:latin typeface="verdana"/>
              <a:ea typeface="+mn-ea"/>
              <a:cs typeface="+mn-cs"/>
            </a:endParaRPr>
          </a:p>
        </p:txBody>
      </p:sp>
      <p:sp>
        <p:nvSpPr>
          <p:cNvPr id="24" name="Title 5">
            <a:extLst>
              <a:ext uri="{FF2B5EF4-FFF2-40B4-BE49-F238E27FC236}">
                <a16:creationId xmlns:a16="http://schemas.microsoft.com/office/drawing/2014/main" id="{64DD7798-1B34-C807-2B22-E4806AF00844}"/>
              </a:ext>
            </a:extLst>
          </p:cNvPr>
          <p:cNvSpPr txBox="1">
            <a:spLocks/>
          </p:cNvSpPr>
          <p:nvPr/>
        </p:nvSpPr>
        <p:spPr bwMode="auto">
          <a:xfrm>
            <a:off x="529386" y="308178"/>
            <a:ext cx="1150688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What’s the solution?</a:t>
            </a:r>
            <a:endParaRPr kumimoji="0" lang="en-US" sz="2800" b="1" i="0" u="none" strike="noStrike" kern="1200" cap="none" spc="0" normalizeH="0" baseline="0" noProof="0">
              <a:ln>
                <a:noFill/>
              </a:ln>
              <a:solidFill>
                <a:srgbClr val="002060"/>
              </a:solidFill>
              <a:effectLst/>
              <a:uLnTx/>
              <a:uFillTx/>
              <a:latin typeface="Verdana" pitchFamily="34" charset="0"/>
              <a:ea typeface="+mj-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verdana"/>
              <a:ea typeface="+mj-ea"/>
              <a:cs typeface="Arial" pitchFamily="34" charset="0"/>
            </a:endParaRPr>
          </a:p>
        </p:txBody>
      </p:sp>
      <p:sp>
        <p:nvSpPr>
          <p:cNvPr id="9" name="Double Bracket 8">
            <a:extLst>
              <a:ext uri="{FF2B5EF4-FFF2-40B4-BE49-F238E27FC236}">
                <a16:creationId xmlns:a16="http://schemas.microsoft.com/office/drawing/2014/main" id="{AC7A5C28-4CBB-AC2F-9EF7-5205E59E132A}"/>
              </a:ext>
            </a:extLst>
          </p:cNvPr>
          <p:cNvSpPr/>
          <p:nvPr/>
        </p:nvSpPr>
        <p:spPr>
          <a:xfrm>
            <a:off x="7421760" y="1480493"/>
            <a:ext cx="4614511" cy="3600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10" name="TextBox 9">
            <a:extLst>
              <a:ext uri="{FF2B5EF4-FFF2-40B4-BE49-F238E27FC236}">
                <a16:creationId xmlns:a16="http://schemas.microsoft.com/office/drawing/2014/main" id="{85CA4AF6-5B8B-19CF-6091-7014FFD41ABE}"/>
              </a:ext>
            </a:extLst>
          </p:cNvPr>
          <p:cNvSpPr txBox="1"/>
          <p:nvPr/>
        </p:nvSpPr>
        <p:spPr>
          <a:xfrm>
            <a:off x="8188129" y="1298283"/>
            <a:ext cx="3275899" cy="400110"/>
          </a:xfrm>
          <a:prstGeom prst="rect">
            <a:avLst/>
          </a:prstGeom>
          <a:noFill/>
        </p:spPr>
        <p:txBody>
          <a:bodyPr wrap="square" rtlCol="0">
            <a:spAutoFit/>
          </a:bodyPr>
          <a:lstStyle/>
          <a:p>
            <a:pPr algn="ctr"/>
            <a:r>
              <a:rPr lang="en-BE" sz="2000" b="1"/>
              <a:t>Peer grouping</a:t>
            </a:r>
          </a:p>
        </p:txBody>
      </p:sp>
      <p:sp>
        <p:nvSpPr>
          <p:cNvPr id="26" name="Double Bracket 25">
            <a:extLst>
              <a:ext uri="{FF2B5EF4-FFF2-40B4-BE49-F238E27FC236}">
                <a16:creationId xmlns:a16="http://schemas.microsoft.com/office/drawing/2014/main" id="{A7B2DA33-5F41-73B9-8A91-8F64542CC301}"/>
              </a:ext>
            </a:extLst>
          </p:cNvPr>
          <p:cNvSpPr/>
          <p:nvPr/>
        </p:nvSpPr>
        <p:spPr>
          <a:xfrm>
            <a:off x="271021" y="1582849"/>
            <a:ext cx="4500000" cy="36000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7" name="TextBox 26">
            <a:extLst>
              <a:ext uri="{FF2B5EF4-FFF2-40B4-BE49-F238E27FC236}">
                <a16:creationId xmlns:a16="http://schemas.microsoft.com/office/drawing/2014/main" id="{2F03B0F9-1FE5-652A-DC4B-87794AB9E21E}"/>
              </a:ext>
            </a:extLst>
          </p:cNvPr>
          <p:cNvSpPr txBox="1"/>
          <p:nvPr/>
        </p:nvSpPr>
        <p:spPr>
          <a:xfrm>
            <a:off x="896415" y="1358508"/>
            <a:ext cx="3249212" cy="400110"/>
          </a:xfrm>
          <a:prstGeom prst="rect">
            <a:avLst/>
          </a:prstGeom>
          <a:noFill/>
        </p:spPr>
        <p:txBody>
          <a:bodyPr wrap="square" rtlCol="0">
            <a:spAutoFit/>
          </a:bodyPr>
          <a:lstStyle/>
          <a:p>
            <a:pPr algn="ctr"/>
            <a:r>
              <a:rPr lang="en-BE" sz="2000" b="1"/>
              <a:t>Benchmarking</a:t>
            </a:r>
          </a:p>
        </p:txBody>
      </p:sp>
      <p:grpSp>
        <p:nvGrpSpPr>
          <p:cNvPr id="12" name="Group 11">
            <a:extLst>
              <a:ext uri="{FF2B5EF4-FFF2-40B4-BE49-F238E27FC236}">
                <a16:creationId xmlns:a16="http://schemas.microsoft.com/office/drawing/2014/main" id="{0D6A1196-00C4-87EE-E637-87648913FB87}"/>
              </a:ext>
            </a:extLst>
          </p:cNvPr>
          <p:cNvGrpSpPr/>
          <p:nvPr/>
        </p:nvGrpSpPr>
        <p:grpSpPr>
          <a:xfrm>
            <a:off x="455166" y="1993308"/>
            <a:ext cx="523221" cy="523221"/>
            <a:chOff x="-604723" y="3267500"/>
            <a:chExt cx="523221" cy="523221"/>
          </a:xfrm>
        </p:grpSpPr>
        <p:sp>
          <p:nvSpPr>
            <p:cNvPr id="13" name="Oval 12">
              <a:extLst>
                <a:ext uri="{FF2B5EF4-FFF2-40B4-BE49-F238E27FC236}">
                  <a16:creationId xmlns:a16="http://schemas.microsoft.com/office/drawing/2014/main" id="{96195812-C4AB-E653-2142-486F31539924}"/>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Graphic 13" descr="Badge Tick1 with solid fill">
              <a:extLst>
                <a:ext uri="{FF2B5EF4-FFF2-40B4-BE49-F238E27FC236}">
                  <a16:creationId xmlns:a16="http://schemas.microsoft.com/office/drawing/2014/main" id="{F098355E-5953-A105-4376-CD254C7E8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sp>
        <p:nvSpPr>
          <p:cNvPr id="15" name="TextBox 14">
            <a:extLst>
              <a:ext uri="{FF2B5EF4-FFF2-40B4-BE49-F238E27FC236}">
                <a16:creationId xmlns:a16="http://schemas.microsoft.com/office/drawing/2014/main" id="{D8E71399-A89D-B016-112C-11A6F4DBE9B4}"/>
              </a:ext>
            </a:extLst>
          </p:cNvPr>
          <p:cNvSpPr txBox="1"/>
          <p:nvPr/>
        </p:nvSpPr>
        <p:spPr>
          <a:xfrm>
            <a:off x="918619" y="2686650"/>
            <a:ext cx="3789735" cy="369332"/>
          </a:xfrm>
          <a:prstGeom prst="rect">
            <a:avLst/>
          </a:prstGeom>
          <a:noFill/>
        </p:spPr>
        <p:txBody>
          <a:bodyPr wrap="square">
            <a:spAutoFit/>
          </a:bodyPr>
          <a:lstStyle/>
          <a:p>
            <a:r>
              <a:rPr lang="en-GB"/>
              <a:t>Focus on “significant deviation”</a:t>
            </a:r>
            <a:endParaRPr lang="en-BE"/>
          </a:p>
        </p:txBody>
      </p:sp>
      <p:grpSp>
        <p:nvGrpSpPr>
          <p:cNvPr id="17" name="Group 16">
            <a:extLst>
              <a:ext uri="{FF2B5EF4-FFF2-40B4-BE49-F238E27FC236}">
                <a16:creationId xmlns:a16="http://schemas.microsoft.com/office/drawing/2014/main" id="{DDB332D3-93D7-D759-D40A-04AA91687324}"/>
              </a:ext>
            </a:extLst>
          </p:cNvPr>
          <p:cNvGrpSpPr/>
          <p:nvPr/>
        </p:nvGrpSpPr>
        <p:grpSpPr>
          <a:xfrm>
            <a:off x="455166" y="2579759"/>
            <a:ext cx="523221" cy="523221"/>
            <a:chOff x="-604723" y="3267500"/>
            <a:chExt cx="523221" cy="523221"/>
          </a:xfrm>
        </p:grpSpPr>
        <p:sp>
          <p:nvSpPr>
            <p:cNvPr id="19" name="Oval 18">
              <a:extLst>
                <a:ext uri="{FF2B5EF4-FFF2-40B4-BE49-F238E27FC236}">
                  <a16:creationId xmlns:a16="http://schemas.microsoft.com/office/drawing/2014/main" id="{5331473F-8072-9AA1-B9E0-9EDEFCD50EA5}"/>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0" name="Graphic 19" descr="Badge Tick1 with solid fill">
              <a:extLst>
                <a:ext uri="{FF2B5EF4-FFF2-40B4-BE49-F238E27FC236}">
                  <a16:creationId xmlns:a16="http://schemas.microsoft.com/office/drawing/2014/main" id="{540637CB-4CA2-491C-BBE6-51427C93F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grpSp>
        <p:nvGrpSpPr>
          <p:cNvPr id="21" name="Group 20">
            <a:extLst>
              <a:ext uri="{FF2B5EF4-FFF2-40B4-BE49-F238E27FC236}">
                <a16:creationId xmlns:a16="http://schemas.microsoft.com/office/drawing/2014/main" id="{9AD1BFC4-3B3B-563F-8DD2-2705891773C8}"/>
              </a:ext>
            </a:extLst>
          </p:cNvPr>
          <p:cNvGrpSpPr/>
          <p:nvPr/>
        </p:nvGrpSpPr>
        <p:grpSpPr>
          <a:xfrm>
            <a:off x="443284" y="3148341"/>
            <a:ext cx="523221" cy="523221"/>
            <a:chOff x="-604723" y="3267500"/>
            <a:chExt cx="523221" cy="523221"/>
          </a:xfrm>
        </p:grpSpPr>
        <p:sp>
          <p:nvSpPr>
            <p:cNvPr id="22" name="Oval 21">
              <a:extLst>
                <a:ext uri="{FF2B5EF4-FFF2-40B4-BE49-F238E27FC236}">
                  <a16:creationId xmlns:a16="http://schemas.microsoft.com/office/drawing/2014/main" id="{DB4B430D-11A9-8CB6-1B58-551060D025B3}"/>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3" name="Graphic 22" descr="Badge Tick1 with solid fill">
              <a:extLst>
                <a:ext uri="{FF2B5EF4-FFF2-40B4-BE49-F238E27FC236}">
                  <a16:creationId xmlns:a16="http://schemas.microsoft.com/office/drawing/2014/main" id="{09F99DFF-ACEB-4FBE-53AD-15518D7DC7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sp>
        <p:nvSpPr>
          <p:cNvPr id="25" name="TextBox 24">
            <a:extLst>
              <a:ext uri="{FF2B5EF4-FFF2-40B4-BE49-F238E27FC236}">
                <a16:creationId xmlns:a16="http://schemas.microsoft.com/office/drawing/2014/main" id="{A75425E7-CCD9-A192-CBCB-C015E925CFAB}"/>
              </a:ext>
            </a:extLst>
          </p:cNvPr>
          <p:cNvSpPr txBox="1"/>
          <p:nvPr/>
        </p:nvSpPr>
        <p:spPr>
          <a:xfrm>
            <a:off x="899581" y="3805206"/>
            <a:ext cx="3784976" cy="369332"/>
          </a:xfrm>
          <a:prstGeom prst="rect">
            <a:avLst/>
          </a:prstGeom>
          <a:noFill/>
        </p:spPr>
        <p:txBody>
          <a:bodyPr wrap="square">
            <a:spAutoFit/>
          </a:bodyPr>
          <a:lstStyle/>
          <a:p>
            <a:r>
              <a:rPr lang="en-BE"/>
              <a:t>Both quantitative &amp; qualitative   </a:t>
            </a:r>
          </a:p>
        </p:txBody>
      </p:sp>
      <p:grpSp>
        <p:nvGrpSpPr>
          <p:cNvPr id="28" name="Group 27">
            <a:extLst>
              <a:ext uri="{FF2B5EF4-FFF2-40B4-BE49-F238E27FC236}">
                <a16:creationId xmlns:a16="http://schemas.microsoft.com/office/drawing/2014/main" id="{68ED26FB-013F-DF8E-6AA9-CA25497D7FBB}"/>
              </a:ext>
            </a:extLst>
          </p:cNvPr>
          <p:cNvGrpSpPr/>
          <p:nvPr/>
        </p:nvGrpSpPr>
        <p:grpSpPr>
          <a:xfrm>
            <a:off x="443284" y="3724409"/>
            <a:ext cx="523221" cy="523221"/>
            <a:chOff x="-604723" y="3267500"/>
            <a:chExt cx="523221" cy="523221"/>
          </a:xfrm>
        </p:grpSpPr>
        <p:sp>
          <p:nvSpPr>
            <p:cNvPr id="29" name="Oval 28">
              <a:extLst>
                <a:ext uri="{FF2B5EF4-FFF2-40B4-BE49-F238E27FC236}">
                  <a16:creationId xmlns:a16="http://schemas.microsoft.com/office/drawing/2014/main" id="{D7B0614C-8935-141F-E80F-4E99CBD613D0}"/>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0" name="Graphic 29" descr="Badge Tick1 with solid fill">
              <a:extLst>
                <a:ext uri="{FF2B5EF4-FFF2-40B4-BE49-F238E27FC236}">
                  <a16:creationId xmlns:a16="http://schemas.microsoft.com/office/drawing/2014/main" id="{D159A559-9D77-6B70-DF87-A805C82DA2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grpSp>
        <p:nvGrpSpPr>
          <p:cNvPr id="31" name="Group 30">
            <a:extLst>
              <a:ext uri="{FF2B5EF4-FFF2-40B4-BE49-F238E27FC236}">
                <a16:creationId xmlns:a16="http://schemas.microsoft.com/office/drawing/2014/main" id="{03674347-2DF7-3710-A832-EC5C3BCAAFC1}"/>
              </a:ext>
            </a:extLst>
          </p:cNvPr>
          <p:cNvGrpSpPr/>
          <p:nvPr/>
        </p:nvGrpSpPr>
        <p:grpSpPr>
          <a:xfrm>
            <a:off x="443283" y="4308402"/>
            <a:ext cx="523221" cy="523221"/>
            <a:chOff x="-604723" y="3267500"/>
            <a:chExt cx="523221" cy="523221"/>
          </a:xfrm>
        </p:grpSpPr>
        <p:sp>
          <p:nvSpPr>
            <p:cNvPr id="32" name="Oval 31">
              <a:extLst>
                <a:ext uri="{FF2B5EF4-FFF2-40B4-BE49-F238E27FC236}">
                  <a16:creationId xmlns:a16="http://schemas.microsoft.com/office/drawing/2014/main" id="{1E416E26-B6C4-74B2-B145-CDF432A60104}"/>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3" name="Graphic 32" descr="Badge Tick1 with solid fill">
              <a:extLst>
                <a:ext uri="{FF2B5EF4-FFF2-40B4-BE49-F238E27FC236}">
                  <a16:creationId xmlns:a16="http://schemas.microsoft.com/office/drawing/2014/main" id="{1CBC50AE-4C5F-8E93-7561-1BF4DD3350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sp>
        <p:nvSpPr>
          <p:cNvPr id="34" name="TextBox 33">
            <a:extLst>
              <a:ext uri="{FF2B5EF4-FFF2-40B4-BE49-F238E27FC236}">
                <a16:creationId xmlns:a16="http://schemas.microsoft.com/office/drawing/2014/main" id="{0CC119E7-7B4E-8001-931B-5EC27B4A9BF4}"/>
              </a:ext>
            </a:extLst>
          </p:cNvPr>
          <p:cNvSpPr txBox="1"/>
          <p:nvPr/>
        </p:nvSpPr>
        <p:spPr>
          <a:xfrm>
            <a:off x="933621" y="3229033"/>
            <a:ext cx="3784976" cy="369332"/>
          </a:xfrm>
          <a:prstGeom prst="rect">
            <a:avLst/>
          </a:prstGeom>
          <a:noFill/>
        </p:spPr>
        <p:txBody>
          <a:bodyPr wrap="square">
            <a:spAutoFit/>
          </a:bodyPr>
          <a:lstStyle/>
          <a:p>
            <a:r>
              <a:rPr lang="en-BE"/>
              <a:t>Based on existing data </a:t>
            </a:r>
          </a:p>
        </p:txBody>
      </p:sp>
      <p:sp>
        <p:nvSpPr>
          <p:cNvPr id="39" name="TextBox 38">
            <a:extLst>
              <a:ext uri="{FF2B5EF4-FFF2-40B4-BE49-F238E27FC236}">
                <a16:creationId xmlns:a16="http://schemas.microsoft.com/office/drawing/2014/main" id="{85992E52-2318-0DEB-8F88-6B334CBE9DD2}"/>
              </a:ext>
            </a:extLst>
          </p:cNvPr>
          <p:cNvSpPr txBox="1"/>
          <p:nvPr/>
        </p:nvSpPr>
        <p:spPr>
          <a:xfrm>
            <a:off x="918619" y="4382453"/>
            <a:ext cx="3784976" cy="369332"/>
          </a:xfrm>
          <a:prstGeom prst="rect">
            <a:avLst/>
          </a:prstGeom>
          <a:noFill/>
        </p:spPr>
        <p:txBody>
          <a:bodyPr wrap="square">
            <a:spAutoFit/>
          </a:bodyPr>
          <a:lstStyle/>
          <a:p>
            <a:r>
              <a:rPr lang="en-GB"/>
              <a:t>No</a:t>
            </a:r>
            <a:r>
              <a:rPr lang="en-BE"/>
              <a:t> publication </a:t>
            </a:r>
          </a:p>
        </p:txBody>
      </p:sp>
      <p:sp>
        <p:nvSpPr>
          <p:cNvPr id="42" name="TextBox 41">
            <a:extLst>
              <a:ext uri="{FF2B5EF4-FFF2-40B4-BE49-F238E27FC236}">
                <a16:creationId xmlns:a16="http://schemas.microsoft.com/office/drawing/2014/main" id="{2B9579CB-BB2B-C21F-42F1-D1E0174DCB34}"/>
              </a:ext>
            </a:extLst>
          </p:cNvPr>
          <p:cNvSpPr txBox="1"/>
          <p:nvPr/>
        </p:nvSpPr>
        <p:spPr>
          <a:xfrm>
            <a:off x="912370" y="2110152"/>
            <a:ext cx="3784976" cy="369332"/>
          </a:xfrm>
          <a:prstGeom prst="rect">
            <a:avLst/>
          </a:prstGeom>
          <a:noFill/>
        </p:spPr>
        <p:txBody>
          <a:bodyPr wrap="square">
            <a:spAutoFit/>
          </a:bodyPr>
          <a:lstStyle/>
          <a:p>
            <a:r>
              <a:rPr lang="en-BE"/>
              <a:t>Supervisory tool only</a:t>
            </a:r>
          </a:p>
        </p:txBody>
      </p:sp>
      <p:sp>
        <p:nvSpPr>
          <p:cNvPr id="43" name="TextBox 42">
            <a:extLst>
              <a:ext uri="{FF2B5EF4-FFF2-40B4-BE49-F238E27FC236}">
                <a16:creationId xmlns:a16="http://schemas.microsoft.com/office/drawing/2014/main" id="{7014B4ED-787E-AF0A-4AE7-F9B3B875181F}"/>
              </a:ext>
            </a:extLst>
          </p:cNvPr>
          <p:cNvSpPr txBox="1"/>
          <p:nvPr/>
        </p:nvSpPr>
        <p:spPr>
          <a:xfrm>
            <a:off x="2776722" y="5996873"/>
            <a:ext cx="6794878" cy="646331"/>
          </a:xfrm>
          <a:prstGeom prst="rect">
            <a:avLst/>
          </a:prstGeom>
          <a:noFill/>
        </p:spPr>
        <p:txBody>
          <a:bodyPr wrap="square">
            <a:spAutoFit/>
          </a:bodyPr>
          <a:lstStyle/>
          <a:p>
            <a:pPr algn="ctr"/>
            <a:r>
              <a:rPr lang="en-BE" b="1"/>
              <a:t>Without the unnecessary Level 2 empowerment that would lead to price control  </a:t>
            </a:r>
          </a:p>
        </p:txBody>
      </p:sp>
      <p:grpSp>
        <p:nvGrpSpPr>
          <p:cNvPr id="44" name="Group 43">
            <a:extLst>
              <a:ext uri="{FF2B5EF4-FFF2-40B4-BE49-F238E27FC236}">
                <a16:creationId xmlns:a16="http://schemas.microsoft.com/office/drawing/2014/main" id="{1265FA0C-B585-37E6-0517-146FE63B44D7}"/>
              </a:ext>
            </a:extLst>
          </p:cNvPr>
          <p:cNvGrpSpPr/>
          <p:nvPr/>
        </p:nvGrpSpPr>
        <p:grpSpPr>
          <a:xfrm>
            <a:off x="7533569" y="2026289"/>
            <a:ext cx="523221" cy="523221"/>
            <a:chOff x="-604723" y="3267500"/>
            <a:chExt cx="523221" cy="523221"/>
          </a:xfrm>
        </p:grpSpPr>
        <p:sp>
          <p:nvSpPr>
            <p:cNvPr id="45" name="Oval 44">
              <a:extLst>
                <a:ext uri="{FF2B5EF4-FFF2-40B4-BE49-F238E27FC236}">
                  <a16:creationId xmlns:a16="http://schemas.microsoft.com/office/drawing/2014/main" id="{CDB59ED2-0FB8-2CC4-8CD2-69C85B70B8F3}"/>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6" name="Graphic 45" descr="Badge Tick1 with solid fill">
              <a:extLst>
                <a:ext uri="{FF2B5EF4-FFF2-40B4-BE49-F238E27FC236}">
                  <a16:creationId xmlns:a16="http://schemas.microsoft.com/office/drawing/2014/main" id="{9AFCEA6E-76D6-9393-4CB4-1FD3D9B24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grpSp>
        <p:nvGrpSpPr>
          <p:cNvPr id="50" name="Group 49">
            <a:extLst>
              <a:ext uri="{FF2B5EF4-FFF2-40B4-BE49-F238E27FC236}">
                <a16:creationId xmlns:a16="http://schemas.microsoft.com/office/drawing/2014/main" id="{9D3111A7-C907-EE07-AC4C-4D81F18EE0C0}"/>
              </a:ext>
            </a:extLst>
          </p:cNvPr>
          <p:cNvGrpSpPr/>
          <p:nvPr/>
        </p:nvGrpSpPr>
        <p:grpSpPr>
          <a:xfrm>
            <a:off x="7542601" y="2713250"/>
            <a:ext cx="523221" cy="523221"/>
            <a:chOff x="-604723" y="3267500"/>
            <a:chExt cx="523221" cy="523221"/>
          </a:xfrm>
        </p:grpSpPr>
        <p:sp>
          <p:nvSpPr>
            <p:cNvPr id="51" name="Oval 50">
              <a:extLst>
                <a:ext uri="{FF2B5EF4-FFF2-40B4-BE49-F238E27FC236}">
                  <a16:creationId xmlns:a16="http://schemas.microsoft.com/office/drawing/2014/main" id="{AC2483F9-714F-DE62-EF51-2CFE2F4BCD8D}"/>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2" name="Graphic 51" descr="Badge Tick1 with solid fill">
              <a:extLst>
                <a:ext uri="{FF2B5EF4-FFF2-40B4-BE49-F238E27FC236}">
                  <a16:creationId xmlns:a16="http://schemas.microsoft.com/office/drawing/2014/main" id="{6E8A87EB-1BF4-E743-7E3C-9F4E89B498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grpSp>
        <p:nvGrpSpPr>
          <p:cNvPr id="53" name="Group 52">
            <a:extLst>
              <a:ext uri="{FF2B5EF4-FFF2-40B4-BE49-F238E27FC236}">
                <a16:creationId xmlns:a16="http://schemas.microsoft.com/office/drawing/2014/main" id="{141A95C7-D5A0-E1B3-C0F6-42895C9C1A24}"/>
              </a:ext>
            </a:extLst>
          </p:cNvPr>
          <p:cNvGrpSpPr/>
          <p:nvPr/>
        </p:nvGrpSpPr>
        <p:grpSpPr>
          <a:xfrm>
            <a:off x="7550701" y="4074218"/>
            <a:ext cx="523221" cy="523221"/>
            <a:chOff x="-604723" y="3267500"/>
            <a:chExt cx="523221" cy="523221"/>
          </a:xfrm>
        </p:grpSpPr>
        <p:sp>
          <p:nvSpPr>
            <p:cNvPr id="54" name="Oval 53">
              <a:extLst>
                <a:ext uri="{FF2B5EF4-FFF2-40B4-BE49-F238E27FC236}">
                  <a16:creationId xmlns:a16="http://schemas.microsoft.com/office/drawing/2014/main" id="{D4773612-C96E-6FB3-B02A-CF6DB2AFF2C7}"/>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5" name="Graphic 54" descr="Badge Tick1 with solid fill">
              <a:extLst>
                <a:ext uri="{FF2B5EF4-FFF2-40B4-BE49-F238E27FC236}">
                  <a16:creationId xmlns:a16="http://schemas.microsoft.com/office/drawing/2014/main" id="{0BE83C1E-25BE-0AE1-1C8B-EE29E7D7C8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sp>
        <p:nvSpPr>
          <p:cNvPr id="62" name="TextBox 61">
            <a:extLst>
              <a:ext uri="{FF2B5EF4-FFF2-40B4-BE49-F238E27FC236}">
                <a16:creationId xmlns:a16="http://schemas.microsoft.com/office/drawing/2014/main" id="{FA41DB3A-169C-A51A-134B-EB225389B048}"/>
              </a:ext>
            </a:extLst>
          </p:cNvPr>
          <p:cNvSpPr txBox="1"/>
          <p:nvPr/>
        </p:nvSpPr>
        <p:spPr>
          <a:xfrm>
            <a:off x="8024067" y="2029909"/>
            <a:ext cx="4036145" cy="646331"/>
          </a:xfrm>
          <a:prstGeom prst="rect">
            <a:avLst/>
          </a:prstGeom>
          <a:noFill/>
        </p:spPr>
        <p:txBody>
          <a:bodyPr wrap="square">
            <a:spAutoFit/>
          </a:bodyPr>
          <a:lstStyle/>
          <a:p>
            <a:r>
              <a:rPr lang="en-BE"/>
              <a:t>Done by manufacturers</a:t>
            </a:r>
            <a:r>
              <a:rPr lang="en-GB"/>
              <a:t> </a:t>
            </a:r>
            <a:r>
              <a:rPr lang="en-BE"/>
              <a:t>and not distributors</a:t>
            </a:r>
          </a:p>
        </p:txBody>
      </p:sp>
      <p:sp>
        <p:nvSpPr>
          <p:cNvPr id="66" name="TextBox 65">
            <a:extLst>
              <a:ext uri="{FF2B5EF4-FFF2-40B4-BE49-F238E27FC236}">
                <a16:creationId xmlns:a16="http://schemas.microsoft.com/office/drawing/2014/main" id="{35B833F9-4B4E-18E7-56A0-B57DB2673468}"/>
              </a:ext>
            </a:extLst>
          </p:cNvPr>
          <p:cNvSpPr txBox="1"/>
          <p:nvPr/>
        </p:nvSpPr>
        <p:spPr>
          <a:xfrm>
            <a:off x="8040772" y="4112399"/>
            <a:ext cx="4019439" cy="646331"/>
          </a:xfrm>
          <a:prstGeom prst="rect">
            <a:avLst/>
          </a:prstGeom>
          <a:noFill/>
        </p:spPr>
        <p:txBody>
          <a:bodyPr wrap="square">
            <a:spAutoFit/>
          </a:bodyPr>
          <a:lstStyle/>
          <a:p>
            <a:r>
              <a:rPr lang="en-BE"/>
              <a:t>Based on existing data</a:t>
            </a:r>
            <a:r>
              <a:rPr lang="en-GB"/>
              <a:t> </a:t>
            </a:r>
            <a:r>
              <a:rPr lang="en-BE"/>
              <a:t>and</a:t>
            </a:r>
            <a:r>
              <a:rPr lang="en-GB"/>
              <a:t> </a:t>
            </a:r>
            <a:r>
              <a:rPr lang="en-BE"/>
              <a:t>without a fee </a:t>
            </a:r>
          </a:p>
        </p:txBody>
      </p:sp>
      <p:sp>
        <p:nvSpPr>
          <p:cNvPr id="71" name="TextBox 70">
            <a:extLst>
              <a:ext uri="{FF2B5EF4-FFF2-40B4-BE49-F238E27FC236}">
                <a16:creationId xmlns:a16="http://schemas.microsoft.com/office/drawing/2014/main" id="{9949BE47-B8FD-2FAB-D136-A259315E3771}"/>
              </a:ext>
            </a:extLst>
          </p:cNvPr>
          <p:cNvSpPr txBox="1"/>
          <p:nvPr/>
        </p:nvSpPr>
        <p:spPr>
          <a:xfrm>
            <a:off x="8056790" y="2790194"/>
            <a:ext cx="3966570" cy="369332"/>
          </a:xfrm>
          <a:prstGeom prst="rect">
            <a:avLst/>
          </a:prstGeom>
          <a:noFill/>
        </p:spPr>
        <p:txBody>
          <a:bodyPr wrap="square">
            <a:spAutoFit/>
          </a:bodyPr>
          <a:lstStyle/>
          <a:p>
            <a:r>
              <a:rPr lang="en-BE"/>
              <a:t>Freedom to define</a:t>
            </a:r>
            <a:r>
              <a:rPr lang="en-GB"/>
              <a:t> </a:t>
            </a:r>
            <a:r>
              <a:rPr lang="en-BE"/>
              <a:t>methodology</a:t>
            </a:r>
          </a:p>
        </p:txBody>
      </p:sp>
      <p:grpSp>
        <p:nvGrpSpPr>
          <p:cNvPr id="2" name="Group 1">
            <a:extLst>
              <a:ext uri="{FF2B5EF4-FFF2-40B4-BE49-F238E27FC236}">
                <a16:creationId xmlns:a16="http://schemas.microsoft.com/office/drawing/2014/main" id="{1B7DFB00-7C3B-A9E0-0D96-7C4A43AA9ACC}"/>
              </a:ext>
            </a:extLst>
          </p:cNvPr>
          <p:cNvGrpSpPr/>
          <p:nvPr/>
        </p:nvGrpSpPr>
        <p:grpSpPr>
          <a:xfrm>
            <a:off x="7533569" y="3384894"/>
            <a:ext cx="523221" cy="523221"/>
            <a:chOff x="-604723" y="3267500"/>
            <a:chExt cx="523221" cy="523221"/>
          </a:xfrm>
        </p:grpSpPr>
        <p:sp>
          <p:nvSpPr>
            <p:cNvPr id="4" name="Oval 3">
              <a:extLst>
                <a:ext uri="{FF2B5EF4-FFF2-40B4-BE49-F238E27FC236}">
                  <a16:creationId xmlns:a16="http://schemas.microsoft.com/office/drawing/2014/main" id="{FD2842EE-3B5A-0457-0900-65BF6A94F3A7}"/>
                </a:ext>
              </a:extLst>
            </p:cNvPr>
            <p:cNvSpPr/>
            <p:nvPr/>
          </p:nvSpPr>
          <p:spPr>
            <a:xfrm>
              <a:off x="-523270" y="3323694"/>
              <a:ext cx="371136" cy="3639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Graphic 5" descr="Badge Tick1 with solid fill">
              <a:extLst>
                <a:ext uri="{FF2B5EF4-FFF2-40B4-BE49-F238E27FC236}">
                  <a16:creationId xmlns:a16="http://schemas.microsoft.com/office/drawing/2014/main" id="{CF45E62D-E4D1-CEC8-93E0-250DF92DB2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723" y="3267500"/>
              <a:ext cx="523221" cy="523221"/>
            </a:xfrm>
            <a:prstGeom prst="rect">
              <a:avLst/>
            </a:prstGeom>
          </p:spPr>
        </p:pic>
      </p:grpSp>
      <p:sp>
        <p:nvSpPr>
          <p:cNvPr id="7" name="TextBox 6">
            <a:extLst>
              <a:ext uri="{FF2B5EF4-FFF2-40B4-BE49-F238E27FC236}">
                <a16:creationId xmlns:a16="http://schemas.microsoft.com/office/drawing/2014/main" id="{9D362838-F8CE-326B-5D3F-3173200CDF2C}"/>
              </a:ext>
            </a:extLst>
          </p:cNvPr>
          <p:cNvSpPr txBox="1"/>
          <p:nvPr/>
        </p:nvSpPr>
        <p:spPr>
          <a:xfrm>
            <a:off x="8028576" y="3489769"/>
            <a:ext cx="4232802" cy="369332"/>
          </a:xfrm>
          <a:prstGeom prst="rect">
            <a:avLst/>
          </a:prstGeom>
          <a:noFill/>
        </p:spPr>
        <p:txBody>
          <a:bodyPr wrap="square">
            <a:spAutoFit/>
          </a:bodyPr>
          <a:lstStyle/>
          <a:p>
            <a:r>
              <a:rPr lang="en-GB"/>
              <a:t>Without need to justify deviations</a:t>
            </a:r>
            <a:endParaRPr lang="en-BE"/>
          </a:p>
        </p:txBody>
      </p:sp>
      <p:pic>
        <p:nvPicPr>
          <p:cNvPr id="8" name="Picture 7" descr="A cartoon of a person in a suit&#10;&#10;Description automatically generated">
            <a:extLst>
              <a:ext uri="{FF2B5EF4-FFF2-40B4-BE49-F238E27FC236}">
                <a16:creationId xmlns:a16="http://schemas.microsoft.com/office/drawing/2014/main" id="{E5404D76-536D-6E2A-80EC-1685D6655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868" y="1638325"/>
            <a:ext cx="3172286" cy="4264066"/>
          </a:xfrm>
          <a:prstGeom prst="rect">
            <a:avLst/>
          </a:prstGeom>
        </p:spPr>
      </p:pic>
    </p:spTree>
    <p:extLst>
      <p:ext uri="{BB962C8B-B14F-4D97-AF65-F5344CB8AC3E}">
        <p14:creationId xmlns:p14="http://schemas.microsoft.com/office/powerpoint/2010/main" val="20803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hought Bubble: Cloud 35">
            <a:extLst>
              <a:ext uri="{FF2B5EF4-FFF2-40B4-BE49-F238E27FC236}">
                <a16:creationId xmlns:a16="http://schemas.microsoft.com/office/drawing/2014/main" id="{8A01311B-C9F3-4F5D-9714-B803DE455C9D}"/>
              </a:ext>
            </a:extLst>
          </p:cNvPr>
          <p:cNvSpPr/>
          <p:nvPr/>
        </p:nvSpPr>
        <p:spPr bwMode="gray">
          <a:xfrm rot="282265">
            <a:off x="7860738" y="2079342"/>
            <a:ext cx="2364240" cy="1536969"/>
          </a:xfrm>
          <a:prstGeom prst="cloudCallout">
            <a:avLst>
              <a:gd name="adj1" fmla="val 45418"/>
              <a:gd name="adj2" fmla="val 60735"/>
            </a:avLst>
          </a:prstGeom>
          <a:solidFill>
            <a:srgbClr val="F3E4D5"/>
          </a:solidFill>
          <a:ln w="28575" cmpd="sng">
            <a:noFill/>
            <a:miter lim="800000"/>
            <a:headEnd/>
            <a:tailEnd/>
          </a:ln>
          <a:effectLst/>
        </p:spPr>
        <p:txBody>
          <a:bodyPr wrap="none" lIns="0" tIns="0" rIns="0" bIns="0" rtlCol="0" anchor="ctr"/>
          <a:lstStyle/>
          <a:p>
            <a:pPr algn="ctr"/>
            <a:endParaRPr lang="en-BE">
              <a:latin typeface="+mj-lt"/>
              <a:cs typeface="+mn-cs"/>
            </a:endParaRPr>
          </a:p>
        </p:txBody>
      </p:sp>
      <p:pic>
        <p:nvPicPr>
          <p:cNvPr id="15" name="Picture 14" descr="A yellow pear with a green leaf&#10;&#10;Description automatically generated">
            <a:extLst>
              <a:ext uri="{FF2B5EF4-FFF2-40B4-BE49-F238E27FC236}">
                <a16:creationId xmlns:a16="http://schemas.microsoft.com/office/drawing/2014/main" id="{7A401257-9CA5-DCAE-FD74-2BF041887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77" y="2034980"/>
            <a:ext cx="2567134" cy="3062286"/>
          </a:xfrm>
          <a:prstGeom prst="rect">
            <a:avLst/>
          </a:prstGeom>
        </p:spPr>
      </p:pic>
      <p:sp>
        <p:nvSpPr>
          <p:cNvPr id="24" name="Title 5">
            <a:extLst>
              <a:ext uri="{FF2B5EF4-FFF2-40B4-BE49-F238E27FC236}">
                <a16:creationId xmlns:a16="http://schemas.microsoft.com/office/drawing/2014/main" id="{64DD7798-1B34-C807-2B22-E4806AF00844}"/>
              </a:ext>
            </a:extLst>
          </p:cNvPr>
          <p:cNvSpPr txBox="1">
            <a:spLocks/>
          </p:cNvSpPr>
          <p:nvPr/>
        </p:nvSpPr>
        <p:spPr bwMode="auto">
          <a:xfrm>
            <a:off x="513202" y="348638"/>
            <a:ext cx="1150688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PRIIP</a:t>
            </a:r>
            <a:r>
              <a:rPr lang="en-BE">
                <a:solidFill>
                  <a:srgbClr val="002060"/>
                </a:solidFill>
              </a:rPr>
              <a:t>s</a:t>
            </a:r>
            <a:r>
              <a:rPr kumimoji="0" lang="en-BE"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 comparator: why it does not work?</a:t>
            </a:r>
            <a:endParaRPr kumimoji="0" lang="en-US" sz="2800" b="1" i="0" u="none" strike="noStrike" kern="1200" cap="none" spc="0" normalizeH="0" baseline="0" noProof="0">
              <a:ln>
                <a:noFill/>
              </a:ln>
              <a:solidFill>
                <a:srgbClr val="002060"/>
              </a:solidFill>
              <a:effectLst/>
              <a:uLnTx/>
              <a:uFillTx/>
              <a:latin typeface="Verdana" pitchFamily="34" charset="0"/>
              <a:ea typeface="+mj-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E" sz="2800" b="1" i="0" u="none" strike="noStrike" kern="1200" cap="none" spc="0" normalizeH="0" baseline="0" noProof="0">
              <a:ln>
                <a:noFill/>
              </a:ln>
              <a:solidFill>
                <a:srgbClr val="002060"/>
              </a:solidFill>
              <a:effectLst/>
              <a:uLnTx/>
              <a:uFillTx/>
              <a:latin typeface="verdana"/>
              <a:ea typeface="+mj-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verdana"/>
              <a:ea typeface="+mj-ea"/>
              <a:cs typeface="Arial" pitchFamily="34" charset="0"/>
            </a:endParaRPr>
          </a:p>
        </p:txBody>
      </p:sp>
      <p:sp>
        <p:nvSpPr>
          <p:cNvPr id="39" name="Multiplication Sign 38">
            <a:extLst>
              <a:ext uri="{FF2B5EF4-FFF2-40B4-BE49-F238E27FC236}">
                <a16:creationId xmlns:a16="http://schemas.microsoft.com/office/drawing/2014/main" id="{06C1F932-FCB3-488C-4503-E0F02007F724}"/>
              </a:ext>
            </a:extLst>
          </p:cNvPr>
          <p:cNvSpPr/>
          <p:nvPr/>
        </p:nvSpPr>
        <p:spPr bwMode="gray">
          <a:xfrm>
            <a:off x="9654143" y="5777666"/>
            <a:ext cx="268089" cy="45719"/>
          </a:xfrm>
          <a:prstGeom prst="mathMultiply">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009204FB-B960-44D3-BDB0-5BE086952DDE}"/>
              </a:ext>
            </a:extLst>
          </p:cNvPr>
          <p:cNvSpPr/>
          <p:nvPr/>
        </p:nvSpPr>
        <p:spPr bwMode="gray">
          <a:xfrm>
            <a:off x="934804" y="1208951"/>
            <a:ext cx="4070799" cy="660596"/>
          </a:xfrm>
          <a:prstGeom prst="rect">
            <a:avLst/>
          </a:prstGeom>
          <a:solidFill>
            <a:schemeClr val="tx1"/>
          </a:solidFill>
          <a:ln w="28575" cmpd="sng">
            <a:noFill/>
            <a:miter lim="800000"/>
            <a:headEnd/>
            <a:tailEnd/>
          </a:ln>
          <a:effectLst>
            <a:outerShdw dist="53882" dir="2700000" algn="ctr" rotWithShape="0">
              <a:srgbClr val="292929">
                <a:alpha val="50000"/>
              </a:srgbClr>
            </a:outerShdw>
          </a:effectLst>
        </p:spPr>
        <p:txBody>
          <a:bodyPr wrap="non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BE" b="1">
                <a:solidFill>
                  <a:schemeClr val="bg1"/>
                </a:solidFill>
                <a:latin typeface="+mj-lt"/>
              </a:rPr>
              <a:t>Comparing apples with pears</a:t>
            </a:r>
            <a:endParaRPr lang="en-GB" b="1">
              <a:solidFill>
                <a:schemeClr val="bg1"/>
              </a:solidFill>
              <a:latin typeface="+mj-lt"/>
            </a:endParaRPr>
          </a:p>
        </p:txBody>
      </p:sp>
      <p:sp>
        <p:nvSpPr>
          <p:cNvPr id="9" name="AutoShape 4">
            <a:extLst>
              <a:ext uri="{FF2B5EF4-FFF2-40B4-BE49-F238E27FC236}">
                <a16:creationId xmlns:a16="http://schemas.microsoft.com/office/drawing/2014/main" id="{C3F6D350-6621-8FAD-D325-52F66F2B81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pic>
        <p:nvPicPr>
          <p:cNvPr id="12" name="Graphic 11">
            <a:extLst>
              <a:ext uri="{FF2B5EF4-FFF2-40B4-BE49-F238E27FC236}">
                <a16:creationId xmlns:a16="http://schemas.microsoft.com/office/drawing/2014/main" id="{E8102CEF-E370-1ED1-64DD-57D8BB6A0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1902" y="2192763"/>
            <a:ext cx="2296004" cy="2856003"/>
          </a:xfrm>
          <a:prstGeom prst="rect">
            <a:avLst/>
          </a:prstGeom>
        </p:spPr>
      </p:pic>
      <p:sp>
        <p:nvSpPr>
          <p:cNvPr id="17" name="TextBox 16">
            <a:extLst>
              <a:ext uri="{FF2B5EF4-FFF2-40B4-BE49-F238E27FC236}">
                <a16:creationId xmlns:a16="http://schemas.microsoft.com/office/drawing/2014/main" id="{7381274F-DEA8-3D6C-41F1-A0976F87FFF1}"/>
              </a:ext>
            </a:extLst>
          </p:cNvPr>
          <p:cNvSpPr txBox="1"/>
          <p:nvPr/>
        </p:nvSpPr>
        <p:spPr>
          <a:xfrm>
            <a:off x="1145960" y="3058420"/>
            <a:ext cx="950372" cy="276999"/>
          </a:xfrm>
          <a:prstGeom prst="rect">
            <a:avLst/>
          </a:prstGeom>
          <a:noFill/>
        </p:spPr>
        <p:txBody>
          <a:bodyPr wrap="square" rtlCol="0">
            <a:spAutoFit/>
          </a:bodyPr>
          <a:lstStyle/>
          <a:p>
            <a:pPr algn="ctr"/>
            <a:r>
              <a:rPr lang="en-BE" sz="1200" b="1" err="1">
                <a:solidFill>
                  <a:srgbClr val="002957"/>
                </a:solidFill>
              </a:rPr>
              <a:t>IBIPs</a:t>
            </a:r>
            <a:endParaRPr lang="en-BE" sz="1200" b="1">
              <a:solidFill>
                <a:srgbClr val="002957"/>
              </a:solidFill>
            </a:endParaRPr>
          </a:p>
        </p:txBody>
      </p:sp>
      <p:sp>
        <p:nvSpPr>
          <p:cNvPr id="18" name="TextBox 17">
            <a:extLst>
              <a:ext uri="{FF2B5EF4-FFF2-40B4-BE49-F238E27FC236}">
                <a16:creationId xmlns:a16="http://schemas.microsoft.com/office/drawing/2014/main" id="{09D3E63B-6979-4932-4704-B40077613691}"/>
              </a:ext>
            </a:extLst>
          </p:cNvPr>
          <p:cNvSpPr txBox="1"/>
          <p:nvPr/>
        </p:nvSpPr>
        <p:spPr>
          <a:xfrm>
            <a:off x="3601438" y="3085635"/>
            <a:ext cx="1753481" cy="461665"/>
          </a:xfrm>
          <a:prstGeom prst="rect">
            <a:avLst/>
          </a:prstGeom>
          <a:noFill/>
        </p:spPr>
        <p:txBody>
          <a:bodyPr wrap="square" rtlCol="0">
            <a:spAutoFit/>
          </a:bodyPr>
          <a:lstStyle/>
          <a:p>
            <a:pPr algn="ctr"/>
            <a:r>
              <a:rPr lang="en-BE" sz="1200" b="1">
                <a:solidFill>
                  <a:srgbClr val="002957"/>
                </a:solidFill>
              </a:rPr>
              <a:t>Pure investment products</a:t>
            </a:r>
          </a:p>
        </p:txBody>
      </p:sp>
      <p:sp>
        <p:nvSpPr>
          <p:cNvPr id="19" name="Rectangle 18">
            <a:extLst>
              <a:ext uri="{FF2B5EF4-FFF2-40B4-BE49-F238E27FC236}">
                <a16:creationId xmlns:a16="http://schemas.microsoft.com/office/drawing/2014/main" id="{2905DA54-2BD2-B977-C056-A37FDDBCDAE8}"/>
              </a:ext>
            </a:extLst>
          </p:cNvPr>
          <p:cNvSpPr/>
          <p:nvPr/>
        </p:nvSpPr>
        <p:spPr bwMode="gray">
          <a:xfrm>
            <a:off x="6852970" y="1210836"/>
            <a:ext cx="4375178" cy="658711"/>
          </a:xfrm>
          <a:prstGeom prst="rect">
            <a:avLst/>
          </a:prstGeom>
          <a:solidFill>
            <a:schemeClr val="tx1"/>
          </a:solidFill>
          <a:ln w="28575" cmpd="sng">
            <a:noFill/>
            <a:miter lim="800000"/>
            <a:headEnd/>
            <a:tailEnd/>
          </a:ln>
          <a:effectLst>
            <a:outerShdw dist="53882" dir="2700000" algn="ctr" rotWithShape="0">
              <a:srgbClr val="292929">
                <a:alpha val="50000"/>
              </a:srgbClr>
            </a:outerShdw>
          </a:effectLst>
        </p:spPr>
        <p:txBody>
          <a:bodyPr wrap="non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BE" b="1">
                <a:solidFill>
                  <a:schemeClr val="bg1"/>
                </a:solidFill>
                <a:latin typeface="+mj-lt"/>
              </a:rPr>
              <a:t>Misuse and misinterpretation</a:t>
            </a:r>
            <a:endParaRPr lang="en-GB" b="1">
              <a:solidFill>
                <a:schemeClr val="bg1"/>
              </a:solidFill>
              <a:latin typeface="+mj-lt"/>
            </a:endParaRPr>
          </a:p>
        </p:txBody>
      </p:sp>
      <p:sp>
        <p:nvSpPr>
          <p:cNvPr id="16" name="TextBox 15">
            <a:extLst>
              <a:ext uri="{FF2B5EF4-FFF2-40B4-BE49-F238E27FC236}">
                <a16:creationId xmlns:a16="http://schemas.microsoft.com/office/drawing/2014/main" id="{8AA426C7-5487-AA89-5811-46638DF4E1F4}"/>
              </a:ext>
            </a:extLst>
          </p:cNvPr>
          <p:cNvSpPr txBox="1"/>
          <p:nvPr/>
        </p:nvSpPr>
        <p:spPr>
          <a:xfrm>
            <a:off x="2380226" y="3079252"/>
            <a:ext cx="1030911" cy="646331"/>
          </a:xfrm>
          <a:prstGeom prst="rect">
            <a:avLst/>
          </a:prstGeom>
          <a:noFill/>
        </p:spPr>
        <p:txBody>
          <a:bodyPr wrap="square">
            <a:spAutoFit/>
          </a:bodyPr>
          <a:lstStyle/>
          <a:p>
            <a:pPr algn="ctr"/>
            <a:r>
              <a:rPr lang="en-GB" sz="3600" b="1"/>
              <a:t>≠</a:t>
            </a:r>
          </a:p>
        </p:txBody>
      </p:sp>
      <p:grpSp>
        <p:nvGrpSpPr>
          <p:cNvPr id="6" name="Group 5">
            <a:extLst>
              <a:ext uri="{FF2B5EF4-FFF2-40B4-BE49-F238E27FC236}">
                <a16:creationId xmlns:a16="http://schemas.microsoft.com/office/drawing/2014/main" id="{B74ACCB9-2B73-88D5-807B-D5648F610D65}"/>
              </a:ext>
            </a:extLst>
          </p:cNvPr>
          <p:cNvGrpSpPr/>
          <p:nvPr/>
        </p:nvGrpSpPr>
        <p:grpSpPr>
          <a:xfrm>
            <a:off x="3930910" y="3657957"/>
            <a:ext cx="1094525" cy="911205"/>
            <a:chOff x="3693010" y="3852770"/>
            <a:chExt cx="920943" cy="632511"/>
          </a:xfrm>
        </p:grpSpPr>
        <p:pic>
          <p:nvPicPr>
            <p:cNvPr id="23" name="Picture 22" descr="Icon&#10;&#10;Description automatically generated">
              <a:extLst>
                <a:ext uri="{FF2B5EF4-FFF2-40B4-BE49-F238E27FC236}">
                  <a16:creationId xmlns:a16="http://schemas.microsoft.com/office/drawing/2014/main" id="{0A65E00F-8A94-91DE-DD60-03F000C55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010" y="4089053"/>
              <a:ext cx="351316" cy="384056"/>
            </a:xfrm>
            <a:prstGeom prst="rect">
              <a:avLst/>
            </a:prstGeom>
          </p:spPr>
        </p:pic>
        <p:pic>
          <p:nvPicPr>
            <p:cNvPr id="25" name="Picture 24" descr="Icon&#10;&#10;Description automatically generated">
              <a:extLst>
                <a:ext uri="{FF2B5EF4-FFF2-40B4-BE49-F238E27FC236}">
                  <a16:creationId xmlns:a16="http://schemas.microsoft.com/office/drawing/2014/main" id="{365FC689-6246-D100-EF87-0487A530C5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520" y="3852770"/>
              <a:ext cx="533294" cy="472567"/>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D9DA4A52-F666-239F-0CDD-7310CC493CFE}"/>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a:xfrm>
              <a:off x="4083386" y="4089053"/>
              <a:ext cx="530567" cy="396228"/>
            </a:xfrm>
            <a:prstGeom prst="rect">
              <a:avLst/>
            </a:prstGeom>
          </p:spPr>
        </p:pic>
      </p:grpSp>
      <p:sp>
        <p:nvSpPr>
          <p:cNvPr id="27" name="Rectangle: Rounded Corners 26">
            <a:extLst>
              <a:ext uri="{FF2B5EF4-FFF2-40B4-BE49-F238E27FC236}">
                <a16:creationId xmlns:a16="http://schemas.microsoft.com/office/drawing/2014/main" id="{5B5994E6-B2F0-6CB9-2269-80A14DC26D25}"/>
              </a:ext>
            </a:extLst>
          </p:cNvPr>
          <p:cNvSpPr/>
          <p:nvPr/>
        </p:nvSpPr>
        <p:spPr bwMode="gray">
          <a:xfrm>
            <a:off x="304352" y="1064890"/>
            <a:ext cx="5400000" cy="4680000"/>
          </a:xfrm>
          <a:prstGeom prst="roundRect">
            <a:avLst/>
          </a:prstGeom>
          <a:no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sp>
        <p:nvSpPr>
          <p:cNvPr id="28" name="Rectangle: Rounded Corners 27">
            <a:extLst>
              <a:ext uri="{FF2B5EF4-FFF2-40B4-BE49-F238E27FC236}">
                <a16:creationId xmlns:a16="http://schemas.microsoft.com/office/drawing/2014/main" id="{20E75080-A2F2-254D-DAFE-2B283C827F2E}"/>
              </a:ext>
            </a:extLst>
          </p:cNvPr>
          <p:cNvSpPr/>
          <p:nvPr/>
        </p:nvSpPr>
        <p:spPr bwMode="gray">
          <a:xfrm>
            <a:off x="6340559" y="1064890"/>
            <a:ext cx="5400000" cy="468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pic>
        <p:nvPicPr>
          <p:cNvPr id="29" name="Picture 28" descr="Icon&#10;&#10;Description automatically generated">
            <a:extLst>
              <a:ext uri="{FF2B5EF4-FFF2-40B4-BE49-F238E27FC236}">
                <a16:creationId xmlns:a16="http://schemas.microsoft.com/office/drawing/2014/main" id="{DCFA1750-555F-D775-145A-5557560399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3391" y="3955229"/>
            <a:ext cx="1696266" cy="1736418"/>
          </a:xfrm>
          <a:prstGeom prst="rect">
            <a:avLst/>
          </a:prstGeom>
        </p:spPr>
      </p:pic>
      <p:sp>
        <p:nvSpPr>
          <p:cNvPr id="31" name="Speech Bubble: Oval 30">
            <a:extLst>
              <a:ext uri="{FF2B5EF4-FFF2-40B4-BE49-F238E27FC236}">
                <a16:creationId xmlns:a16="http://schemas.microsoft.com/office/drawing/2014/main" id="{040436A1-B6D6-16D0-4EBC-FEAC0D766B44}"/>
              </a:ext>
            </a:extLst>
          </p:cNvPr>
          <p:cNvSpPr/>
          <p:nvPr/>
        </p:nvSpPr>
        <p:spPr bwMode="gray">
          <a:xfrm>
            <a:off x="6376191" y="3205324"/>
            <a:ext cx="1563535" cy="775475"/>
          </a:xfrm>
          <a:prstGeom prst="wedgeEllipseCallout">
            <a:avLst>
              <a:gd name="adj1" fmla="val 21583"/>
              <a:gd name="adj2" fmla="val 61074"/>
            </a:avLst>
          </a:prstGeom>
          <a:solidFill>
            <a:srgbClr val="FFFFFF"/>
          </a:solidFill>
          <a:ln w="28575" cmpd="sng">
            <a:solidFill>
              <a:srgbClr val="66BBC4"/>
            </a:solidFill>
            <a:miter lim="800000"/>
            <a:headEnd/>
            <a:tailEnd/>
          </a:ln>
          <a:effectLst>
            <a:outerShdw dist="53882" dir="2700000" algn="ctr" rotWithShape="0">
              <a:srgbClr val="292929">
                <a:alpha val="50000"/>
              </a:srgbClr>
            </a:outerShdw>
          </a:effectLst>
        </p:spPr>
        <p:txBody>
          <a:bodyPr wrap="none" lIns="0" tIns="0" rIns="0" bIns="0" rtlCol="0" anchor="ctr"/>
          <a:lstStyle/>
          <a:p>
            <a:pPr algn="ctr"/>
            <a:r>
              <a:rPr lang="en-GB" sz="1100" b="1">
                <a:solidFill>
                  <a:srgbClr val="66BBC4"/>
                </a:solidFill>
                <a:latin typeface="+mj-lt"/>
                <a:cs typeface="+mn-cs"/>
              </a:rPr>
              <a:t>T</a:t>
            </a:r>
            <a:r>
              <a:rPr lang="en-BE" sz="1100" b="1">
                <a:solidFill>
                  <a:srgbClr val="66BBC4"/>
                </a:solidFill>
                <a:latin typeface="+mj-lt"/>
                <a:cs typeface="+mn-cs"/>
              </a:rPr>
              <a:t>his product </a:t>
            </a:r>
            <a:endParaRPr lang="en-GB" sz="1100" b="1">
              <a:solidFill>
                <a:srgbClr val="66BBC4"/>
              </a:solidFill>
              <a:latin typeface="+mj-lt"/>
              <a:cs typeface="+mn-cs"/>
            </a:endParaRPr>
          </a:p>
          <a:p>
            <a:pPr algn="ctr"/>
            <a:r>
              <a:rPr lang="en-BE" sz="1100" b="1">
                <a:solidFill>
                  <a:srgbClr val="66BBC4"/>
                </a:solidFill>
                <a:latin typeface="+mj-lt"/>
                <a:cs typeface="+mn-cs"/>
              </a:rPr>
              <a:t>is too </a:t>
            </a:r>
            <a:r>
              <a:rPr lang="en-BE" sz="1100" b="1">
                <a:solidFill>
                  <a:srgbClr val="66BBC4"/>
                </a:solidFill>
                <a:latin typeface="+mj-lt"/>
              </a:rPr>
              <a:t>expensive!</a:t>
            </a:r>
          </a:p>
        </p:txBody>
      </p:sp>
      <p:sp>
        <p:nvSpPr>
          <p:cNvPr id="43" name="TextBox 42">
            <a:extLst>
              <a:ext uri="{FF2B5EF4-FFF2-40B4-BE49-F238E27FC236}">
                <a16:creationId xmlns:a16="http://schemas.microsoft.com/office/drawing/2014/main" id="{124B31FB-DDB4-5D2E-11F5-E241913932F2}"/>
              </a:ext>
            </a:extLst>
          </p:cNvPr>
          <p:cNvSpPr txBox="1"/>
          <p:nvPr/>
        </p:nvSpPr>
        <p:spPr>
          <a:xfrm>
            <a:off x="2970204" y="5935003"/>
            <a:ext cx="7240597" cy="400110"/>
          </a:xfrm>
          <a:prstGeom prst="rect">
            <a:avLst/>
          </a:prstGeom>
          <a:noFill/>
        </p:spPr>
        <p:txBody>
          <a:bodyPr wrap="square">
            <a:spAutoFit/>
          </a:bodyPr>
          <a:lstStyle/>
          <a:p>
            <a:r>
              <a:rPr lang="en-BE" sz="2000" b="1">
                <a:solidFill>
                  <a:srgbClr val="FF0000"/>
                </a:solidFill>
                <a:latin typeface="verdana"/>
              </a:rPr>
              <a:t>Unfair ranking of “good” and “bad” products</a:t>
            </a:r>
            <a:endParaRPr lang="en-GB" sz="2000" b="1">
              <a:solidFill>
                <a:srgbClr val="FF0000"/>
              </a:solidFill>
              <a:latin typeface="verdana"/>
            </a:endParaRPr>
          </a:p>
        </p:txBody>
      </p:sp>
      <p:pic>
        <p:nvPicPr>
          <p:cNvPr id="2" name="Graphic 1" descr="Arrow: Slight curve with solid fill">
            <a:extLst>
              <a:ext uri="{FF2B5EF4-FFF2-40B4-BE49-F238E27FC236}">
                <a16:creationId xmlns:a16="http://schemas.microsoft.com/office/drawing/2014/main" id="{AEE56D10-779A-EFC3-B8C1-B938DF8D2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4832" y="5703259"/>
            <a:ext cx="852446" cy="852446"/>
          </a:xfrm>
          <a:prstGeom prst="rect">
            <a:avLst/>
          </a:prstGeom>
        </p:spPr>
      </p:pic>
      <p:sp>
        <p:nvSpPr>
          <p:cNvPr id="3" name="TextBox 2">
            <a:extLst>
              <a:ext uri="{FF2B5EF4-FFF2-40B4-BE49-F238E27FC236}">
                <a16:creationId xmlns:a16="http://schemas.microsoft.com/office/drawing/2014/main" id="{AB16112F-42CD-01A7-1B03-698E633EEE67}"/>
              </a:ext>
            </a:extLst>
          </p:cNvPr>
          <p:cNvSpPr txBox="1"/>
          <p:nvPr/>
        </p:nvSpPr>
        <p:spPr>
          <a:xfrm>
            <a:off x="2987278" y="6400754"/>
            <a:ext cx="7240597" cy="400110"/>
          </a:xfrm>
          <a:prstGeom prst="rect">
            <a:avLst/>
          </a:prstGeom>
          <a:noFill/>
        </p:spPr>
        <p:txBody>
          <a:bodyPr wrap="square">
            <a:spAutoFit/>
          </a:bodyPr>
          <a:lstStyle/>
          <a:p>
            <a:r>
              <a:rPr lang="en-GB" sz="2000" b="1">
                <a:solidFill>
                  <a:srgbClr val="FF0000"/>
                </a:solidFill>
                <a:latin typeface="verdana"/>
              </a:rPr>
              <a:t>Excessive focus on costs</a:t>
            </a:r>
          </a:p>
        </p:txBody>
      </p:sp>
      <p:pic>
        <p:nvPicPr>
          <p:cNvPr id="4" name="Graphic 3" descr="Arrow: Slight curve with solid fill">
            <a:extLst>
              <a:ext uri="{FF2B5EF4-FFF2-40B4-BE49-F238E27FC236}">
                <a16:creationId xmlns:a16="http://schemas.microsoft.com/office/drawing/2014/main" id="{0D212A5C-5FA4-E8AF-C1CE-549E17E421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51906" y="6169010"/>
            <a:ext cx="852446" cy="852446"/>
          </a:xfrm>
          <a:prstGeom prst="rect">
            <a:avLst/>
          </a:prstGeom>
        </p:spPr>
      </p:pic>
      <p:sp>
        <p:nvSpPr>
          <p:cNvPr id="11" name="Rectangle 10">
            <a:extLst>
              <a:ext uri="{FF2B5EF4-FFF2-40B4-BE49-F238E27FC236}">
                <a16:creationId xmlns:a16="http://schemas.microsoft.com/office/drawing/2014/main" id="{5DCC496C-002F-28DE-297F-D193E4C7C8CD}"/>
              </a:ext>
            </a:extLst>
          </p:cNvPr>
          <p:cNvSpPr/>
          <p:nvPr/>
        </p:nvSpPr>
        <p:spPr>
          <a:xfrm>
            <a:off x="3859836" y="3750775"/>
            <a:ext cx="1159279" cy="923330"/>
          </a:xfrm>
          <a:prstGeom prst="rect">
            <a:avLst/>
          </a:prstGeom>
          <a:noFill/>
        </p:spPr>
        <p:txBody>
          <a:bodyPr wrap="square" lIns="91440" tIns="45720" rIns="91440" bIns="45720">
            <a:spAutoFit/>
          </a:bodyPr>
          <a:lstStyle/>
          <a:p>
            <a:pPr algn="ctr"/>
            <a:r>
              <a:rPr lang="en-US" sz="5400" b="1" cap="none" spc="0">
                <a:ln w="22225">
                  <a:noFill/>
                  <a:prstDash val="solid"/>
                </a:ln>
                <a:solidFill>
                  <a:srgbClr val="FC3E50"/>
                </a:solidFill>
                <a:effectLst>
                  <a:glow rad="63500">
                    <a:schemeClr val="accent1">
                      <a:satMod val="175000"/>
                      <a:alpha val="40000"/>
                    </a:schemeClr>
                  </a:glow>
                </a:effectLst>
              </a:rPr>
              <a:t>X</a:t>
            </a:r>
          </a:p>
        </p:txBody>
      </p:sp>
      <p:pic>
        <p:nvPicPr>
          <p:cNvPr id="14" name="Picture 13" descr="A person in a suit holding a microphone&#10;&#10;Description automatically generated">
            <a:extLst>
              <a:ext uri="{FF2B5EF4-FFF2-40B4-BE49-F238E27FC236}">
                <a16:creationId xmlns:a16="http://schemas.microsoft.com/office/drawing/2014/main" id="{E0A31BF2-0D26-DD40-4BF5-9BB9DD98C1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8893" y="3911055"/>
            <a:ext cx="1377964" cy="1699263"/>
          </a:xfrm>
          <a:prstGeom prst="rect">
            <a:avLst/>
          </a:prstGeom>
        </p:spPr>
      </p:pic>
      <p:grpSp>
        <p:nvGrpSpPr>
          <p:cNvPr id="22" name="Group 21">
            <a:extLst>
              <a:ext uri="{FF2B5EF4-FFF2-40B4-BE49-F238E27FC236}">
                <a16:creationId xmlns:a16="http://schemas.microsoft.com/office/drawing/2014/main" id="{14808852-CF99-7C0F-01E0-070759437D10}"/>
              </a:ext>
            </a:extLst>
          </p:cNvPr>
          <p:cNvGrpSpPr/>
          <p:nvPr/>
        </p:nvGrpSpPr>
        <p:grpSpPr>
          <a:xfrm>
            <a:off x="925175" y="3499340"/>
            <a:ext cx="1463564" cy="1261909"/>
            <a:chOff x="3693010" y="3852771"/>
            <a:chExt cx="920943" cy="632510"/>
          </a:xfrm>
        </p:grpSpPr>
        <p:pic>
          <p:nvPicPr>
            <p:cNvPr id="30" name="Picture 29" descr="Icon&#10;&#10;Description automatically generated">
              <a:extLst>
                <a:ext uri="{FF2B5EF4-FFF2-40B4-BE49-F238E27FC236}">
                  <a16:creationId xmlns:a16="http://schemas.microsoft.com/office/drawing/2014/main" id="{D9BF556B-300E-FA38-4EC2-84923F5BB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010" y="4089053"/>
              <a:ext cx="351316" cy="384056"/>
            </a:xfrm>
            <a:prstGeom prst="rect">
              <a:avLst/>
            </a:prstGeom>
          </p:spPr>
        </p:pic>
        <p:pic>
          <p:nvPicPr>
            <p:cNvPr id="32" name="Picture 31" descr="Icon&#10;&#10;Description automatically generated">
              <a:extLst>
                <a:ext uri="{FF2B5EF4-FFF2-40B4-BE49-F238E27FC236}">
                  <a16:creationId xmlns:a16="http://schemas.microsoft.com/office/drawing/2014/main" id="{FD842341-1EB9-65C3-11D4-9C1119D4B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520" y="3852771"/>
              <a:ext cx="533294" cy="472567"/>
            </a:xfrm>
            <a:prstGeom prst="rect">
              <a:avLst/>
            </a:prstGeom>
          </p:spPr>
        </p:pic>
        <p:pic>
          <p:nvPicPr>
            <p:cNvPr id="33" name="Picture 32" descr="Graphical user interface&#10;&#10;Description automatically generated">
              <a:extLst>
                <a:ext uri="{FF2B5EF4-FFF2-40B4-BE49-F238E27FC236}">
                  <a16:creationId xmlns:a16="http://schemas.microsoft.com/office/drawing/2014/main" id="{36EF9DF8-1E6F-392D-1025-D0603D9D9E1D}"/>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a:xfrm>
              <a:off x="4083386" y="4089053"/>
              <a:ext cx="530567" cy="396228"/>
            </a:xfrm>
            <a:prstGeom prst="rect">
              <a:avLst/>
            </a:prstGeom>
          </p:spPr>
        </p:pic>
      </p:grpSp>
      <p:sp>
        <p:nvSpPr>
          <p:cNvPr id="20" name="TextBox 19">
            <a:extLst>
              <a:ext uri="{FF2B5EF4-FFF2-40B4-BE49-F238E27FC236}">
                <a16:creationId xmlns:a16="http://schemas.microsoft.com/office/drawing/2014/main" id="{2AC3E529-354A-766C-D74D-79A538E59CC1}"/>
              </a:ext>
            </a:extLst>
          </p:cNvPr>
          <p:cNvSpPr txBox="1"/>
          <p:nvPr/>
        </p:nvSpPr>
        <p:spPr>
          <a:xfrm>
            <a:off x="9287340" y="3013032"/>
            <a:ext cx="264475" cy="461665"/>
          </a:xfrm>
          <a:prstGeom prst="rect">
            <a:avLst/>
          </a:prstGeom>
          <a:noFill/>
        </p:spPr>
        <p:txBody>
          <a:bodyPr wrap="square" rtlCol="0">
            <a:spAutoFit/>
          </a:bodyPr>
          <a:lstStyle/>
          <a:p>
            <a:r>
              <a:rPr lang="en-GB" sz="2400"/>
              <a:t>%</a:t>
            </a:r>
            <a:endParaRPr lang="en-BE" sz="2400"/>
          </a:p>
        </p:txBody>
      </p:sp>
      <p:grpSp>
        <p:nvGrpSpPr>
          <p:cNvPr id="38" name="Group 37">
            <a:extLst>
              <a:ext uri="{FF2B5EF4-FFF2-40B4-BE49-F238E27FC236}">
                <a16:creationId xmlns:a16="http://schemas.microsoft.com/office/drawing/2014/main" id="{05B76761-C6D7-D58B-442C-B2CF21580A72}"/>
              </a:ext>
            </a:extLst>
          </p:cNvPr>
          <p:cNvGrpSpPr/>
          <p:nvPr/>
        </p:nvGrpSpPr>
        <p:grpSpPr>
          <a:xfrm>
            <a:off x="7925115" y="1967195"/>
            <a:ext cx="2243512" cy="1674918"/>
            <a:chOff x="7925115" y="2124393"/>
            <a:chExt cx="2243512" cy="1536969"/>
          </a:xfrm>
        </p:grpSpPr>
        <p:sp>
          <p:nvSpPr>
            <p:cNvPr id="21" name="Thought Bubble: Cloud 20">
              <a:extLst>
                <a:ext uri="{FF2B5EF4-FFF2-40B4-BE49-F238E27FC236}">
                  <a16:creationId xmlns:a16="http://schemas.microsoft.com/office/drawing/2014/main" id="{E56141D1-DE07-5A0C-4B02-BFCAC89C68B0}"/>
                </a:ext>
              </a:extLst>
            </p:cNvPr>
            <p:cNvSpPr/>
            <p:nvPr/>
          </p:nvSpPr>
          <p:spPr bwMode="gray">
            <a:xfrm rot="282265">
              <a:off x="7925115" y="2124393"/>
              <a:ext cx="2243512" cy="1536969"/>
            </a:xfrm>
            <a:prstGeom prst="cloudCallout">
              <a:avLst>
                <a:gd name="adj1" fmla="val -32117"/>
                <a:gd name="adj2" fmla="val 69980"/>
              </a:avLst>
            </a:prstGeom>
            <a:solidFill>
              <a:srgbClr val="F3E4D5"/>
            </a:solidFill>
            <a:ln w="28575" cmpd="sng">
              <a:noFill/>
              <a:miter lim="800000"/>
              <a:headEnd/>
              <a:tailEnd/>
            </a:ln>
            <a:effectLst/>
          </p:spPr>
          <p:txBody>
            <a:bodyPr wrap="none" lIns="0" tIns="0" rIns="0" bIns="0" rtlCol="0" anchor="ctr"/>
            <a:lstStyle/>
            <a:p>
              <a:pPr algn="ctr"/>
              <a:endParaRPr lang="en-BE">
                <a:latin typeface="+mj-lt"/>
                <a:cs typeface="+mn-cs"/>
              </a:endParaRPr>
            </a:p>
          </p:txBody>
        </p:sp>
        <p:pic>
          <p:nvPicPr>
            <p:cNvPr id="5" name="Graphic 4" descr="Euro with solid fill">
              <a:extLst>
                <a:ext uri="{FF2B5EF4-FFF2-40B4-BE49-F238E27FC236}">
                  <a16:creationId xmlns:a16="http://schemas.microsoft.com/office/drawing/2014/main" id="{94248240-441A-DFBC-C88E-951689DFD1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09164" y="3063209"/>
              <a:ext cx="302115" cy="302115"/>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59C60DC-38E9-D3D3-7C39-04D9489F30E9}"/>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a:xfrm>
              <a:off x="8060478" y="2386916"/>
              <a:ext cx="844144" cy="630407"/>
            </a:xfrm>
            <a:prstGeom prst="rect">
              <a:avLst/>
            </a:prstGeom>
          </p:spPr>
        </p:pic>
        <p:pic>
          <p:nvPicPr>
            <p:cNvPr id="10" name="Picture 9" descr="A picture containing cup, coffee, indoor, tableware&#10;&#10;Description automatically generated">
              <a:extLst>
                <a:ext uri="{FF2B5EF4-FFF2-40B4-BE49-F238E27FC236}">
                  <a16:creationId xmlns:a16="http://schemas.microsoft.com/office/drawing/2014/main" id="{53EA1E92-D58D-4F61-FE40-B6CD28739E7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03069" y="2940840"/>
              <a:ext cx="598139" cy="533857"/>
            </a:xfrm>
            <a:prstGeom prst="rect">
              <a:avLst/>
            </a:prstGeom>
          </p:spPr>
        </p:pic>
        <p:sp>
          <p:nvSpPr>
            <p:cNvPr id="13" name="TextBox 12">
              <a:extLst>
                <a:ext uri="{FF2B5EF4-FFF2-40B4-BE49-F238E27FC236}">
                  <a16:creationId xmlns:a16="http://schemas.microsoft.com/office/drawing/2014/main" id="{0CF6B951-C3A2-B36E-11BC-7FFE6EB071BF}"/>
                </a:ext>
              </a:extLst>
            </p:cNvPr>
            <p:cNvSpPr txBox="1"/>
            <p:nvPr/>
          </p:nvSpPr>
          <p:spPr>
            <a:xfrm>
              <a:off x="8825633" y="2318179"/>
              <a:ext cx="516574" cy="707886"/>
            </a:xfrm>
            <a:prstGeom prst="rect">
              <a:avLst/>
            </a:prstGeom>
            <a:noFill/>
          </p:spPr>
          <p:txBody>
            <a:bodyPr wrap="square" rtlCol="0">
              <a:spAutoFit/>
            </a:bodyPr>
            <a:lstStyle/>
            <a:p>
              <a:r>
                <a:rPr lang="en-GB" sz="4000"/>
                <a:t>%</a:t>
              </a:r>
              <a:endParaRPr lang="en-BE" sz="4000"/>
            </a:p>
          </p:txBody>
        </p:sp>
        <p:pic>
          <p:nvPicPr>
            <p:cNvPr id="34" name="Picture 33" descr="A picture containing cup, coffee, indoor, tableware&#10;&#10;Description automatically generated">
              <a:extLst>
                <a:ext uri="{FF2B5EF4-FFF2-40B4-BE49-F238E27FC236}">
                  <a16:creationId xmlns:a16="http://schemas.microsoft.com/office/drawing/2014/main" id="{71D2BF8B-A24C-26EE-0652-47AA168875A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51258" y="2275896"/>
              <a:ext cx="516574" cy="461058"/>
            </a:xfrm>
            <a:prstGeom prst="rect">
              <a:avLst/>
            </a:prstGeom>
          </p:spPr>
        </p:pic>
        <p:pic>
          <p:nvPicPr>
            <p:cNvPr id="35" name="Graphic 34" descr="Euro with solid fill">
              <a:extLst>
                <a:ext uri="{FF2B5EF4-FFF2-40B4-BE49-F238E27FC236}">
                  <a16:creationId xmlns:a16="http://schemas.microsoft.com/office/drawing/2014/main" id="{9816E9E6-AAEC-740C-AF0C-B51A44169D3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51110" y="2766956"/>
              <a:ext cx="376592" cy="376592"/>
            </a:xfrm>
            <a:prstGeom prst="rect">
              <a:avLst/>
            </a:prstGeom>
          </p:spPr>
        </p:pic>
      </p:grpSp>
    </p:spTree>
    <p:extLst>
      <p:ext uri="{BB962C8B-B14F-4D97-AF65-F5344CB8AC3E}">
        <p14:creationId xmlns:p14="http://schemas.microsoft.com/office/powerpoint/2010/main" val="7578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D1C203F-0C2B-3BF1-3C43-35FB6E358E6F}"/>
              </a:ext>
            </a:extLst>
          </p:cNvPr>
          <p:cNvSpPr txBox="1">
            <a:spLocks noChangeArrowheads="1"/>
          </p:cNvSpPr>
          <p:nvPr/>
        </p:nvSpPr>
        <p:spPr bwMode="auto">
          <a:xfrm>
            <a:off x="1884884" y="2132856"/>
            <a:ext cx="8096250" cy="14414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cap="none" baseline="0">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eaLnBrk="1" hangingPunct="1"/>
            <a:br>
              <a:rPr lang="en-GB" kern="0">
                <a:cs typeface="Arial" charset="0"/>
              </a:rPr>
            </a:br>
            <a:r>
              <a:rPr lang="en-GB" kern="0">
                <a:cs typeface="Arial" charset="0"/>
              </a:rPr>
              <a:t>For more information</a:t>
            </a:r>
            <a:endParaRPr lang="en-GB" kern="0" dirty="0">
              <a:cs typeface="Arial" charset="0"/>
            </a:endParaRPr>
          </a:p>
        </p:txBody>
      </p:sp>
      <p:sp>
        <p:nvSpPr>
          <p:cNvPr id="8" name="Text Placeholder 8">
            <a:extLst>
              <a:ext uri="{FF2B5EF4-FFF2-40B4-BE49-F238E27FC236}">
                <a16:creationId xmlns:a16="http://schemas.microsoft.com/office/drawing/2014/main" id="{CA16AD4B-FD16-432C-0490-51FC8B7A2758}"/>
              </a:ext>
            </a:extLst>
          </p:cNvPr>
          <p:cNvSpPr txBox="1">
            <a:spLocks/>
          </p:cNvSpPr>
          <p:nvPr/>
        </p:nvSpPr>
        <p:spPr bwMode="auto">
          <a:xfrm>
            <a:off x="1887538" y="3574306"/>
            <a:ext cx="8600950" cy="67710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20000"/>
              </a:spcBef>
              <a:spcAft>
                <a:spcPct val="0"/>
              </a:spcAft>
              <a:buClr>
                <a:srgbClr val="002957"/>
              </a:buClr>
              <a:buSzPct val="100000"/>
              <a:buNone/>
              <a:tabLst>
                <a:tab pos="266700" algn="l"/>
              </a:tabLst>
              <a:defRPr sz="2000" b="1" baseline="0">
                <a:solidFill>
                  <a:srgbClr val="82C55B"/>
                </a:solidFill>
                <a:latin typeface="Verdana" pitchFamily="34" charset="0"/>
                <a:ea typeface="+mn-ea"/>
                <a:cs typeface="Arial" pitchFamily="34" charset="0"/>
              </a:defRPr>
            </a:lvl1pPr>
            <a:lvl2pPr marL="457200" indent="0" algn="l" rtl="0" eaLnBrk="0" fontAlgn="base" hangingPunct="0">
              <a:spcBef>
                <a:spcPct val="20000"/>
              </a:spcBef>
              <a:spcAft>
                <a:spcPct val="0"/>
              </a:spcAft>
              <a:buClr>
                <a:srgbClr val="82C55B"/>
              </a:buClr>
              <a:buSzPct val="100000"/>
              <a:buNone/>
              <a:tabLst>
                <a:tab pos="717550" algn="l"/>
              </a:tabLst>
              <a:defRPr sz="1800">
                <a:solidFill>
                  <a:schemeClr val="tx1"/>
                </a:solidFill>
                <a:latin typeface="Verdana" pitchFamily="34" charset="0"/>
                <a:cs typeface="Arial" pitchFamily="34" charset="0"/>
              </a:defRPr>
            </a:lvl2pPr>
            <a:lvl3pPr marL="914400" indent="0" algn="l" rtl="0" eaLnBrk="0" fontAlgn="base" hangingPunct="0">
              <a:spcBef>
                <a:spcPct val="20000"/>
              </a:spcBef>
              <a:spcAft>
                <a:spcPct val="0"/>
              </a:spcAft>
              <a:buClr>
                <a:srgbClr val="002957"/>
              </a:buClr>
              <a:buSzPct val="100000"/>
              <a:buNone/>
              <a:defRPr sz="1600">
                <a:solidFill>
                  <a:schemeClr val="tx1"/>
                </a:solidFill>
                <a:latin typeface="Verdana" pitchFamily="34" charset="0"/>
                <a:cs typeface="Arial" pitchFamily="34" charset="0"/>
              </a:defRPr>
            </a:lvl3pPr>
            <a:lvl4pPr marL="1371600" indent="0" algn="l" rtl="0" eaLnBrk="0" fontAlgn="base" hangingPunct="0">
              <a:spcBef>
                <a:spcPct val="20000"/>
              </a:spcBef>
              <a:spcAft>
                <a:spcPct val="0"/>
              </a:spcAft>
              <a:buClr>
                <a:srgbClr val="82C55B"/>
              </a:buClr>
              <a:buSzPct val="80000"/>
              <a:buFont typeface="Arial" charset="0"/>
              <a:buNone/>
              <a:defRPr sz="1400">
                <a:solidFill>
                  <a:schemeClr val="tx1"/>
                </a:solidFill>
                <a:latin typeface="Verdana" pitchFamily="34" charset="0"/>
                <a:cs typeface="Arial" pitchFamily="34" charset="0"/>
              </a:defRPr>
            </a:lvl4pPr>
            <a:lvl5pPr marL="1828800" indent="0" algn="l" rtl="0" eaLnBrk="0" fontAlgn="base" hangingPunct="0">
              <a:spcBef>
                <a:spcPct val="20000"/>
              </a:spcBef>
              <a:spcAft>
                <a:spcPct val="0"/>
              </a:spcAft>
              <a:buClr>
                <a:srgbClr val="002957"/>
              </a:buClr>
              <a:buSzPct val="80000"/>
              <a:buFont typeface="Verdana" pitchFamily="34" charset="0"/>
              <a:buNone/>
              <a:defRPr sz="1400">
                <a:solidFill>
                  <a:schemeClr val="tx1"/>
                </a:solidFill>
                <a:latin typeface="Verdana" pitchFamily="34" charset="0"/>
                <a:cs typeface="Arial" pitchFamily="34" charset="0"/>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eaLnBrk="1" hangingPunct="1"/>
            <a:r>
              <a:rPr lang="en-GB" kern="0">
                <a:cs typeface="Arial" charset="0"/>
              </a:rPr>
              <a:t>www.insuranceeurope.eu</a:t>
            </a:r>
          </a:p>
          <a:p>
            <a:pPr eaLnBrk="1" hangingPunct="1"/>
            <a:r>
              <a:rPr lang="en-GB" kern="0">
                <a:cs typeface="Arial" charset="0"/>
              </a:rPr>
              <a:t>Twitter: @InsuranceEurope</a:t>
            </a:r>
          </a:p>
        </p:txBody>
      </p:sp>
    </p:spTree>
    <p:extLst>
      <p:ext uri="{BB962C8B-B14F-4D97-AF65-F5344CB8AC3E}">
        <p14:creationId xmlns:p14="http://schemas.microsoft.com/office/powerpoint/2010/main" val="31375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86B1DF-1E63-4093-E577-A2F08C353E33}"/>
              </a:ext>
            </a:extLst>
          </p:cNvPr>
          <p:cNvPicPr>
            <a:picLocks noChangeAspect="1"/>
          </p:cNvPicPr>
          <p:nvPr/>
        </p:nvPicPr>
        <p:blipFill>
          <a:blip r:embed="rId3"/>
          <a:stretch>
            <a:fillRect/>
          </a:stretch>
        </p:blipFill>
        <p:spPr>
          <a:xfrm>
            <a:off x="7887087" y="1036139"/>
            <a:ext cx="1791000" cy="1076302"/>
          </a:xfrm>
          <a:prstGeom prst="rect">
            <a:avLst/>
          </a:prstGeom>
        </p:spPr>
      </p:pic>
      <p:pic>
        <p:nvPicPr>
          <p:cNvPr id="15" name="Picture 14">
            <a:extLst>
              <a:ext uri="{FF2B5EF4-FFF2-40B4-BE49-F238E27FC236}">
                <a16:creationId xmlns:a16="http://schemas.microsoft.com/office/drawing/2014/main" id="{219F773E-81E2-1414-A579-A43B868AAE07}"/>
              </a:ext>
            </a:extLst>
          </p:cNvPr>
          <p:cNvPicPr>
            <a:picLocks noChangeAspect="1"/>
          </p:cNvPicPr>
          <p:nvPr/>
        </p:nvPicPr>
        <p:blipFill rotWithShape="1">
          <a:blip r:embed="rId3"/>
          <a:srcRect l="14690"/>
          <a:stretch/>
        </p:blipFill>
        <p:spPr>
          <a:xfrm>
            <a:off x="125552" y="1022187"/>
            <a:ext cx="1527893" cy="1076302"/>
          </a:xfrm>
          <a:prstGeom prst="rect">
            <a:avLst/>
          </a:prstGeom>
        </p:spPr>
      </p:pic>
      <p:pic>
        <p:nvPicPr>
          <p:cNvPr id="29" name="Picture 28">
            <a:extLst>
              <a:ext uri="{FF2B5EF4-FFF2-40B4-BE49-F238E27FC236}">
                <a16:creationId xmlns:a16="http://schemas.microsoft.com/office/drawing/2014/main" id="{5F09EC7A-CCCD-9467-D04A-A60AE763F18C}"/>
              </a:ext>
            </a:extLst>
          </p:cNvPr>
          <p:cNvPicPr>
            <a:picLocks noChangeAspect="1"/>
          </p:cNvPicPr>
          <p:nvPr/>
        </p:nvPicPr>
        <p:blipFill>
          <a:blip r:embed="rId4">
            <a:alphaModFix/>
          </a:blip>
          <a:stretch>
            <a:fillRect/>
          </a:stretch>
        </p:blipFill>
        <p:spPr>
          <a:xfrm>
            <a:off x="4256448" y="3916150"/>
            <a:ext cx="1753045" cy="1868960"/>
          </a:xfrm>
          <a:prstGeom prst="rect">
            <a:avLst/>
          </a:prstGeom>
          <a:ln>
            <a:noFill/>
          </a:ln>
        </p:spPr>
      </p:pic>
      <p:pic>
        <p:nvPicPr>
          <p:cNvPr id="25" name="Picture 24">
            <a:extLst>
              <a:ext uri="{FF2B5EF4-FFF2-40B4-BE49-F238E27FC236}">
                <a16:creationId xmlns:a16="http://schemas.microsoft.com/office/drawing/2014/main" id="{FF7D90FE-DE76-D05B-5DBC-1D46ADABE105}"/>
              </a:ext>
            </a:extLst>
          </p:cNvPr>
          <p:cNvPicPr>
            <a:picLocks noChangeAspect="1"/>
          </p:cNvPicPr>
          <p:nvPr/>
        </p:nvPicPr>
        <p:blipFill rotWithShape="1">
          <a:blip r:embed="rId5"/>
          <a:srcRect l="2613" t="1897"/>
          <a:stretch/>
        </p:blipFill>
        <p:spPr>
          <a:xfrm>
            <a:off x="4396984" y="1255634"/>
            <a:ext cx="1165618" cy="1728503"/>
          </a:xfrm>
          <a:prstGeom prst="rect">
            <a:avLst/>
          </a:prstGeom>
        </p:spPr>
      </p:pic>
      <p:sp>
        <p:nvSpPr>
          <p:cNvPr id="48" name="TextBox 47">
            <a:extLst>
              <a:ext uri="{FF2B5EF4-FFF2-40B4-BE49-F238E27FC236}">
                <a16:creationId xmlns:a16="http://schemas.microsoft.com/office/drawing/2014/main" id="{09D5DD94-DAEB-47F8-87D7-1B22A0936AFC}"/>
              </a:ext>
            </a:extLst>
          </p:cNvPr>
          <p:cNvSpPr txBox="1"/>
          <p:nvPr/>
        </p:nvSpPr>
        <p:spPr>
          <a:xfrm>
            <a:off x="9139798" y="3764367"/>
            <a:ext cx="2925763" cy="2092881"/>
          </a:xfrm>
          <a:prstGeom prst="rect">
            <a:avLst/>
          </a:prstGeom>
          <a:noFill/>
        </p:spPr>
        <p:txBody>
          <a:bodyPr wrap="square" lIns="91440" tIns="45720" rIns="91440" bIns="45720" anchor="t">
            <a:spAutoFit/>
          </a:bodyPr>
          <a:lstStyle/>
          <a:p>
            <a:pPr algn="ctr"/>
            <a:r>
              <a:rPr lang="en-BE" sz="1700" b="1">
                <a:solidFill>
                  <a:schemeClr val="tx2"/>
                </a:solidFill>
              </a:rPr>
              <a:t>Still information overload </a:t>
            </a:r>
          </a:p>
          <a:p>
            <a:pPr algn="ctr"/>
            <a:r>
              <a:rPr lang="en-BE" sz="6000">
                <a:solidFill>
                  <a:srgbClr val="FF0000"/>
                </a:solidFill>
                <a:effectLst/>
                <a:latin typeface="-apple-system"/>
              </a:rPr>
              <a:t>  </a:t>
            </a:r>
            <a:r>
              <a:rPr lang="en-GB" sz="6000">
                <a:solidFill>
                  <a:srgbClr val="FF0000"/>
                </a:solidFill>
                <a:effectLst/>
                <a:latin typeface="-apple-system"/>
              </a:rPr>
              <a:t>≈</a:t>
            </a:r>
            <a:r>
              <a:rPr lang="en-BE" sz="6000" b="1">
                <a:solidFill>
                  <a:srgbClr val="FF0000"/>
                </a:solidFill>
                <a:latin typeface="verdana"/>
              </a:rPr>
              <a:t>350 </a:t>
            </a:r>
            <a:r>
              <a:rPr lang="en-BE" b="1">
                <a:latin typeface="verdana"/>
              </a:rPr>
              <a:t>disclosures &amp; new annual statement</a:t>
            </a:r>
            <a:endParaRPr kumimoji="0" lang="en-GB" sz="1600" b="1" i="0" u="none" strike="noStrike" kern="1200" cap="none" spc="0" normalizeH="0" baseline="0" noProof="0">
              <a:ln>
                <a:noFill/>
              </a:ln>
              <a:effectLst/>
              <a:uLnTx/>
              <a:uFillTx/>
              <a:latin typeface="verdana"/>
              <a:ea typeface="+mn-ea"/>
              <a:cs typeface="+mn-cs"/>
            </a:endParaRPr>
          </a:p>
        </p:txBody>
      </p:sp>
      <p:sp>
        <p:nvSpPr>
          <p:cNvPr id="2" name="Title 5">
            <a:extLst>
              <a:ext uri="{FF2B5EF4-FFF2-40B4-BE49-F238E27FC236}">
                <a16:creationId xmlns:a16="http://schemas.microsoft.com/office/drawing/2014/main" id="{C710FA1E-ACAC-70F3-BABA-9076B23922ED}"/>
              </a:ext>
            </a:extLst>
          </p:cNvPr>
          <p:cNvSpPr txBox="1">
            <a:spLocks/>
          </p:cNvSpPr>
          <p:nvPr/>
        </p:nvSpPr>
        <p:spPr bwMode="auto">
          <a:xfrm>
            <a:off x="520857" y="326186"/>
            <a:ext cx="1150688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a:ln>
                  <a:noFill/>
                </a:ln>
                <a:solidFill>
                  <a:srgbClr val="002957"/>
                </a:solidFill>
                <a:effectLst/>
                <a:uLnTx/>
                <a:uFillTx/>
                <a:latin typeface="Verdana" pitchFamily="34" charset="0"/>
                <a:ea typeface="+mj-ea"/>
                <a:cs typeface="Arial" pitchFamily="34" charset="0"/>
              </a:rPr>
              <a:t>RIS </a:t>
            </a:r>
            <a:r>
              <a:rPr lang="en-BE"/>
              <a:t>does not pass the competitiveness check!</a:t>
            </a:r>
            <a:endParaRPr kumimoji="0" lang="en-GB" sz="2800" b="1" i="0" u="none" strike="noStrike" kern="1200" cap="none" spc="0" normalizeH="0" baseline="0" noProof="0">
              <a:ln>
                <a:noFill/>
              </a:ln>
              <a:solidFill>
                <a:srgbClr val="002957"/>
              </a:solidFill>
              <a:effectLst/>
              <a:uLnTx/>
              <a:uFillTx/>
              <a:latin typeface="verdana"/>
              <a:ea typeface="+mj-ea"/>
              <a:cs typeface="Arial" pitchFamily="34" charset="0"/>
            </a:endParaRPr>
          </a:p>
        </p:txBody>
      </p:sp>
      <p:sp>
        <p:nvSpPr>
          <p:cNvPr id="10" name="Rectangle: Rounded Corners 9">
            <a:extLst>
              <a:ext uri="{FF2B5EF4-FFF2-40B4-BE49-F238E27FC236}">
                <a16:creationId xmlns:a16="http://schemas.microsoft.com/office/drawing/2014/main" id="{D4548C67-8EF9-3ACF-A469-0E36B24E6891}"/>
              </a:ext>
            </a:extLst>
          </p:cNvPr>
          <p:cNvSpPr/>
          <p:nvPr/>
        </p:nvSpPr>
        <p:spPr bwMode="gray">
          <a:xfrm>
            <a:off x="4330101" y="3756402"/>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sp>
        <p:nvSpPr>
          <p:cNvPr id="13" name="Rectangle: Rounded Corners 12">
            <a:extLst>
              <a:ext uri="{FF2B5EF4-FFF2-40B4-BE49-F238E27FC236}">
                <a16:creationId xmlns:a16="http://schemas.microsoft.com/office/drawing/2014/main" id="{9A9FF7B3-A60C-9505-7757-10D9F669D5B0}"/>
              </a:ext>
            </a:extLst>
          </p:cNvPr>
          <p:cNvSpPr/>
          <p:nvPr/>
        </p:nvSpPr>
        <p:spPr bwMode="gray">
          <a:xfrm>
            <a:off x="4298362" y="1191152"/>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pic>
        <p:nvPicPr>
          <p:cNvPr id="21" name="Picture 20">
            <a:extLst>
              <a:ext uri="{FF2B5EF4-FFF2-40B4-BE49-F238E27FC236}">
                <a16:creationId xmlns:a16="http://schemas.microsoft.com/office/drawing/2014/main" id="{71B6043F-6632-8519-F45F-CF080D759D8E}"/>
              </a:ext>
            </a:extLst>
          </p:cNvPr>
          <p:cNvPicPr>
            <a:picLocks noChangeAspect="1"/>
          </p:cNvPicPr>
          <p:nvPr/>
        </p:nvPicPr>
        <p:blipFill>
          <a:blip r:embed="rId6"/>
          <a:stretch>
            <a:fillRect/>
          </a:stretch>
        </p:blipFill>
        <p:spPr>
          <a:xfrm>
            <a:off x="274425" y="3719148"/>
            <a:ext cx="1939546" cy="2160000"/>
          </a:xfrm>
          <a:prstGeom prst="rect">
            <a:avLst/>
          </a:prstGeom>
        </p:spPr>
      </p:pic>
      <p:sp>
        <p:nvSpPr>
          <p:cNvPr id="23" name="TextBox 22">
            <a:extLst>
              <a:ext uri="{FF2B5EF4-FFF2-40B4-BE49-F238E27FC236}">
                <a16:creationId xmlns:a16="http://schemas.microsoft.com/office/drawing/2014/main" id="{10D66E80-BB8C-A3FA-741C-0D76E63BF639}"/>
              </a:ext>
            </a:extLst>
          </p:cNvPr>
          <p:cNvSpPr txBox="1"/>
          <p:nvPr/>
        </p:nvSpPr>
        <p:spPr>
          <a:xfrm>
            <a:off x="5369153" y="3788802"/>
            <a:ext cx="2627497" cy="2123658"/>
          </a:xfrm>
          <a:prstGeom prst="rect">
            <a:avLst/>
          </a:prstGeom>
          <a:noFill/>
        </p:spPr>
        <p:txBody>
          <a:bodyPr wrap="square" lIns="91440" tIns="45720" rIns="91440" bIns="45720" anchor="t">
            <a:spAutoFit/>
          </a:bodyPr>
          <a:lstStyle/>
          <a:p>
            <a:pPr algn="ctr">
              <a:defRPr/>
            </a:pPr>
            <a:r>
              <a:rPr lang="en-BE" sz="2000" b="1">
                <a:solidFill>
                  <a:srgbClr val="002060"/>
                </a:solidFill>
              </a:rPr>
              <a:t>Longer </a:t>
            </a:r>
            <a:r>
              <a:rPr lang="en-BE" sz="2000" b="1">
                <a:solidFill>
                  <a:schemeClr val="tx2"/>
                </a:solidFill>
              </a:rPr>
              <a:t>questionnaires</a:t>
            </a:r>
            <a:endParaRPr lang="en-GB" sz="2000" b="1">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BE" sz="4800" b="1">
                <a:solidFill>
                  <a:srgbClr val="002957"/>
                </a:solidFill>
                <a:latin typeface="verdana"/>
              </a:rPr>
              <a:t>&gt;</a:t>
            </a:r>
            <a:r>
              <a:rPr lang="en-BE" sz="6000" b="1">
                <a:solidFill>
                  <a:srgbClr val="FF0000"/>
                </a:solidFill>
                <a:latin typeface="verdana"/>
              </a:rPr>
              <a:t>14 </a:t>
            </a:r>
            <a:r>
              <a:rPr lang="en-BE" sz="2800" b="1">
                <a:solidFill>
                  <a:srgbClr val="FF0000"/>
                </a:solidFill>
                <a:latin typeface="verdana"/>
              </a:rPr>
              <a:t>pages</a:t>
            </a:r>
            <a:r>
              <a:rPr lang="en-BE" sz="2400" b="1">
                <a:solidFill>
                  <a:srgbClr val="FF0000"/>
                </a:solidFill>
                <a:latin typeface="verdana"/>
              </a:rPr>
              <a:t> </a:t>
            </a:r>
            <a:endParaRPr lang="en-BE" sz="3200" b="1">
              <a:solidFill>
                <a:srgbClr val="FF0000"/>
              </a:solidFill>
              <a:latin typeface="verdana"/>
            </a:endParaRPr>
          </a:p>
        </p:txBody>
      </p:sp>
      <p:sp>
        <p:nvSpPr>
          <p:cNvPr id="22" name="TextBox 21">
            <a:extLst>
              <a:ext uri="{FF2B5EF4-FFF2-40B4-BE49-F238E27FC236}">
                <a16:creationId xmlns:a16="http://schemas.microsoft.com/office/drawing/2014/main" id="{A12D3859-6E7A-FE78-57F6-F24F078FF944}"/>
              </a:ext>
            </a:extLst>
          </p:cNvPr>
          <p:cNvSpPr txBox="1"/>
          <p:nvPr/>
        </p:nvSpPr>
        <p:spPr>
          <a:xfrm>
            <a:off x="1831734" y="4071943"/>
            <a:ext cx="2211822" cy="1538883"/>
          </a:xfrm>
          <a:prstGeom prst="rect">
            <a:avLst/>
          </a:prstGeom>
          <a:noFill/>
        </p:spPr>
        <p:txBody>
          <a:bodyPr wrap="square">
            <a:spAutoFit/>
          </a:bodyPr>
          <a:lstStyle/>
          <a:p>
            <a:pPr lvl="0" algn="ctr">
              <a:defRPr/>
            </a:pPr>
            <a:r>
              <a:rPr lang="en-BE" sz="2000" b="1">
                <a:solidFill>
                  <a:schemeClr val="tx2"/>
                </a:solidFill>
              </a:rPr>
              <a:t>Longer advice process</a:t>
            </a:r>
          </a:p>
          <a:p>
            <a:pPr lvl="0" algn="ctr">
              <a:defRPr/>
            </a:pPr>
            <a:r>
              <a:rPr lang="en-BE" sz="4400" b="1">
                <a:solidFill>
                  <a:srgbClr val="002957"/>
                </a:solidFill>
                <a:latin typeface="verdana"/>
              </a:rPr>
              <a:t>&gt;</a:t>
            </a:r>
            <a:r>
              <a:rPr lang="en-BE" sz="5400" b="1">
                <a:solidFill>
                  <a:srgbClr val="FF0000"/>
                </a:solidFill>
                <a:latin typeface="verdana"/>
              </a:rPr>
              <a:t>2h</a:t>
            </a:r>
          </a:p>
        </p:txBody>
      </p:sp>
      <p:sp>
        <p:nvSpPr>
          <p:cNvPr id="8" name="TextBox 7">
            <a:extLst>
              <a:ext uri="{FF2B5EF4-FFF2-40B4-BE49-F238E27FC236}">
                <a16:creationId xmlns:a16="http://schemas.microsoft.com/office/drawing/2014/main" id="{30D3EBDE-19D3-ECF8-B202-B001A2ED968D}"/>
              </a:ext>
            </a:extLst>
          </p:cNvPr>
          <p:cNvSpPr txBox="1"/>
          <p:nvPr/>
        </p:nvSpPr>
        <p:spPr>
          <a:xfrm>
            <a:off x="5548778" y="1453573"/>
            <a:ext cx="2404828" cy="1631216"/>
          </a:xfrm>
          <a:prstGeom prst="rect">
            <a:avLst/>
          </a:prstGeom>
          <a:noFill/>
        </p:spPr>
        <p:txBody>
          <a:bodyPr wrap="square" lIns="91440" tIns="45720" rIns="91440" bIns="45720" anchor="t">
            <a:spAutoFit/>
          </a:bodyPr>
          <a:lstStyle/>
          <a:p>
            <a:pPr algn="ctr">
              <a:defRPr/>
            </a:pPr>
            <a:r>
              <a:rPr lang="en-BE" sz="2000" b="1">
                <a:solidFill>
                  <a:srgbClr val="002060"/>
                </a:solidFill>
              </a:rPr>
              <a:t>More empowerments</a:t>
            </a:r>
            <a:endParaRPr lang="en-GB" sz="2000" b="1">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BE" sz="4800" b="1">
                <a:solidFill>
                  <a:srgbClr val="002957"/>
                </a:solidFill>
                <a:latin typeface="verdana"/>
              </a:rPr>
              <a:t>&gt;</a:t>
            </a:r>
            <a:r>
              <a:rPr lang="en-BE" sz="6000" b="1">
                <a:solidFill>
                  <a:srgbClr val="FF0000"/>
                </a:solidFill>
                <a:latin typeface="verdana"/>
              </a:rPr>
              <a:t>20</a:t>
            </a:r>
          </a:p>
        </p:txBody>
      </p:sp>
      <p:sp>
        <p:nvSpPr>
          <p:cNvPr id="9" name="TextBox 8">
            <a:extLst>
              <a:ext uri="{FF2B5EF4-FFF2-40B4-BE49-F238E27FC236}">
                <a16:creationId xmlns:a16="http://schemas.microsoft.com/office/drawing/2014/main" id="{C6E34A22-2AA6-BE37-5662-554FB44AE110}"/>
              </a:ext>
            </a:extLst>
          </p:cNvPr>
          <p:cNvSpPr txBox="1"/>
          <p:nvPr/>
        </p:nvSpPr>
        <p:spPr>
          <a:xfrm>
            <a:off x="687985" y="1280666"/>
            <a:ext cx="3182777" cy="2062103"/>
          </a:xfrm>
          <a:prstGeom prst="rect">
            <a:avLst/>
          </a:prstGeom>
          <a:noFill/>
        </p:spPr>
        <p:txBody>
          <a:bodyPr wrap="square" lIns="91440" tIns="45720" rIns="91440" bIns="45720" anchor="t">
            <a:spAutoFit/>
          </a:bodyPr>
          <a:lstStyle/>
          <a:p>
            <a:pPr algn="ctr">
              <a:defRPr/>
            </a:pPr>
            <a:r>
              <a:rPr lang="en-BE" sz="2800" b="1">
                <a:solidFill>
                  <a:srgbClr val="FF0000"/>
                </a:solidFill>
              </a:rPr>
              <a:t>New record</a:t>
            </a:r>
            <a:r>
              <a:rPr lang="en-GB" sz="2800" b="1">
                <a:solidFill>
                  <a:srgbClr val="FF0000"/>
                </a:solidFill>
              </a:rPr>
              <a:t> </a:t>
            </a:r>
            <a:r>
              <a:rPr lang="en-BE" sz="2800" b="1">
                <a:solidFill>
                  <a:srgbClr val="FF0000"/>
                </a:solidFill>
              </a:rPr>
              <a:t>keeping</a:t>
            </a:r>
            <a:r>
              <a:rPr lang="en-BE" sz="2000" b="1">
                <a:solidFill>
                  <a:srgbClr val="FF0000"/>
                </a:solidFill>
              </a:rPr>
              <a:t>: </a:t>
            </a:r>
            <a:endParaRPr lang="en-GB" sz="2000" b="1">
              <a:solidFill>
                <a:srgbClr val="FF0000"/>
              </a:solidFill>
            </a:endParaRPr>
          </a:p>
          <a:p>
            <a:pPr algn="ctr">
              <a:defRPr/>
            </a:pPr>
            <a:r>
              <a:rPr lang="en-BE" b="1">
                <a:solidFill>
                  <a:srgbClr val="002060"/>
                </a:solidFill>
              </a:rPr>
              <a:t>marketing, inducement test*, standardised warning*, best interest test**</a:t>
            </a:r>
            <a:endParaRPr lang="en-BE" sz="2000" b="1">
              <a:solidFill>
                <a:srgbClr val="002060"/>
              </a:solidFill>
            </a:endParaRPr>
          </a:p>
        </p:txBody>
      </p:sp>
      <p:sp>
        <p:nvSpPr>
          <p:cNvPr id="20" name="TextBox 19">
            <a:extLst>
              <a:ext uri="{FF2B5EF4-FFF2-40B4-BE49-F238E27FC236}">
                <a16:creationId xmlns:a16="http://schemas.microsoft.com/office/drawing/2014/main" id="{1F2D8CBE-B4C1-1ED7-EAA4-D0555C3E7B7B}"/>
              </a:ext>
            </a:extLst>
          </p:cNvPr>
          <p:cNvSpPr txBox="1"/>
          <p:nvPr/>
        </p:nvSpPr>
        <p:spPr>
          <a:xfrm>
            <a:off x="8192440" y="6431563"/>
            <a:ext cx="3505620" cy="400110"/>
          </a:xfrm>
          <a:prstGeom prst="rect">
            <a:avLst/>
          </a:prstGeom>
          <a:noFill/>
        </p:spPr>
        <p:txBody>
          <a:bodyPr wrap="square" lIns="91440" tIns="45720" rIns="91440" bIns="45720" anchor="t">
            <a:spAutoFit/>
          </a:bodyPr>
          <a:lstStyle/>
          <a:p>
            <a:pPr algn="r">
              <a:defRPr/>
            </a:pPr>
            <a:r>
              <a:rPr lang="en-BE" sz="1000">
                <a:solidFill>
                  <a:srgbClr val="002060"/>
                </a:solidFill>
              </a:rPr>
              <a:t>*Based on the RIS Council’s text</a:t>
            </a:r>
          </a:p>
          <a:p>
            <a:pPr algn="r">
              <a:defRPr/>
            </a:pPr>
            <a:r>
              <a:rPr lang="en-BE" sz="1000">
                <a:solidFill>
                  <a:srgbClr val="002060"/>
                </a:solidFill>
              </a:rPr>
              <a:t>** Based on the RIS E</a:t>
            </a:r>
            <a:r>
              <a:rPr lang="en-GB" sz="1000" err="1">
                <a:solidFill>
                  <a:srgbClr val="002060"/>
                </a:solidFill>
              </a:rPr>
              <a:t>uropean</a:t>
            </a:r>
            <a:r>
              <a:rPr lang="en-GB" sz="1000">
                <a:solidFill>
                  <a:srgbClr val="002060"/>
                </a:solidFill>
              </a:rPr>
              <a:t> </a:t>
            </a:r>
            <a:r>
              <a:rPr lang="en-BE" sz="1000">
                <a:solidFill>
                  <a:srgbClr val="002060"/>
                </a:solidFill>
              </a:rPr>
              <a:t>P</a:t>
            </a:r>
            <a:r>
              <a:rPr lang="en-GB" sz="1000">
                <a:solidFill>
                  <a:srgbClr val="002060"/>
                </a:solidFill>
              </a:rPr>
              <a:t>arliament</a:t>
            </a:r>
            <a:r>
              <a:rPr lang="en-BE" sz="1000">
                <a:solidFill>
                  <a:srgbClr val="002060"/>
                </a:solidFill>
              </a:rPr>
              <a:t>’s text</a:t>
            </a:r>
          </a:p>
        </p:txBody>
      </p:sp>
      <p:sp>
        <p:nvSpPr>
          <p:cNvPr id="31" name="Rectangle: Rounded Corners 30">
            <a:extLst>
              <a:ext uri="{FF2B5EF4-FFF2-40B4-BE49-F238E27FC236}">
                <a16:creationId xmlns:a16="http://schemas.microsoft.com/office/drawing/2014/main" id="{0E457B76-3126-3E12-FA30-3AD91109D6CB}"/>
              </a:ext>
            </a:extLst>
          </p:cNvPr>
          <p:cNvSpPr/>
          <p:nvPr/>
        </p:nvSpPr>
        <p:spPr bwMode="gray">
          <a:xfrm>
            <a:off x="8281678" y="3772601"/>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pic>
        <p:nvPicPr>
          <p:cNvPr id="33" name="Picture 32" descr="A red stamp with text&#10;&#10;Description automatically generated">
            <a:extLst>
              <a:ext uri="{FF2B5EF4-FFF2-40B4-BE49-F238E27FC236}">
                <a16:creationId xmlns:a16="http://schemas.microsoft.com/office/drawing/2014/main" id="{B25E3757-8CAB-8E91-8CB5-C867192244B8}"/>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rot="1261298">
            <a:off x="10283008" y="16096"/>
            <a:ext cx="1196509" cy="92276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5019889-AA49-1D12-984A-7D0450EA62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9397" y="3439707"/>
            <a:ext cx="845075" cy="2412781"/>
          </a:xfrm>
          <a:prstGeom prst="rect">
            <a:avLst/>
          </a:prstGeom>
        </p:spPr>
      </p:pic>
      <p:sp>
        <p:nvSpPr>
          <p:cNvPr id="30" name="Rectangle: Rounded Corners 29">
            <a:extLst>
              <a:ext uri="{FF2B5EF4-FFF2-40B4-BE49-F238E27FC236}">
                <a16:creationId xmlns:a16="http://schemas.microsoft.com/office/drawing/2014/main" id="{DFCFF2D2-0A34-B43A-8388-7B087379C404}"/>
              </a:ext>
            </a:extLst>
          </p:cNvPr>
          <p:cNvSpPr/>
          <p:nvPr/>
        </p:nvSpPr>
        <p:spPr bwMode="gray">
          <a:xfrm>
            <a:off x="303300" y="1186971"/>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id="{7E7EF3CB-9DE7-CF03-8F88-40C1ED1473DF}"/>
              </a:ext>
            </a:extLst>
          </p:cNvPr>
          <p:cNvSpPr/>
          <p:nvPr/>
        </p:nvSpPr>
        <p:spPr bwMode="gray">
          <a:xfrm>
            <a:off x="336415" y="3745108"/>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sp>
        <p:nvSpPr>
          <p:cNvPr id="32" name="Rectangle: Rounded Corners 31">
            <a:extLst>
              <a:ext uri="{FF2B5EF4-FFF2-40B4-BE49-F238E27FC236}">
                <a16:creationId xmlns:a16="http://schemas.microsoft.com/office/drawing/2014/main" id="{C56EB585-BDDA-D455-1BCE-F5F84B421C1A}"/>
              </a:ext>
            </a:extLst>
          </p:cNvPr>
          <p:cNvSpPr/>
          <p:nvPr/>
        </p:nvSpPr>
        <p:spPr bwMode="gray">
          <a:xfrm>
            <a:off x="8271957" y="1186043"/>
            <a:ext cx="3600000" cy="21600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verdan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2957"/>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002957"/>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D4B5F06B-6E8D-15B9-8AEC-B15036C218F3}"/>
              </a:ext>
            </a:extLst>
          </p:cNvPr>
          <p:cNvSpPr txBox="1"/>
          <p:nvPr/>
        </p:nvSpPr>
        <p:spPr>
          <a:xfrm>
            <a:off x="8445924" y="1293765"/>
            <a:ext cx="3926186" cy="1877437"/>
          </a:xfrm>
          <a:prstGeom prst="rect">
            <a:avLst/>
          </a:prstGeom>
          <a:noFill/>
        </p:spPr>
        <p:txBody>
          <a:bodyPr wrap="square" lIns="91440" tIns="45720" rIns="91440" bIns="45720" anchor="t">
            <a:spAutoFit/>
          </a:bodyPr>
          <a:lstStyle/>
          <a:p>
            <a:pPr algn="ctr">
              <a:defRPr/>
            </a:pPr>
            <a:r>
              <a:rPr lang="en-BE" sz="2800" b="1">
                <a:solidFill>
                  <a:srgbClr val="FF0000"/>
                </a:solidFill>
              </a:rPr>
              <a:t> New </a:t>
            </a:r>
            <a:endParaRPr lang="en-GB" sz="2800" b="1">
              <a:solidFill>
                <a:srgbClr val="FF0000"/>
              </a:solidFill>
            </a:endParaRPr>
          </a:p>
          <a:p>
            <a:pPr algn="ctr">
              <a:defRPr/>
            </a:pPr>
            <a:r>
              <a:rPr lang="en-BE" sz="2800" b="1">
                <a:solidFill>
                  <a:srgbClr val="FF0000"/>
                </a:solidFill>
              </a:rPr>
              <a:t>reporting</a:t>
            </a:r>
            <a:r>
              <a:rPr lang="en-BE" sz="2000" b="1">
                <a:solidFill>
                  <a:srgbClr val="FF0000"/>
                </a:solidFill>
              </a:rPr>
              <a:t>:</a:t>
            </a:r>
          </a:p>
          <a:p>
            <a:pPr algn="ctr">
              <a:defRPr/>
            </a:pPr>
            <a:r>
              <a:rPr lang="en-BE" sz="2000" b="1">
                <a:solidFill>
                  <a:srgbClr val="002060"/>
                </a:solidFill>
              </a:rPr>
              <a:t> cross-border, </a:t>
            </a:r>
            <a:endParaRPr lang="en-GB" sz="2000" b="1">
              <a:solidFill>
                <a:srgbClr val="002060"/>
              </a:solidFill>
            </a:endParaRPr>
          </a:p>
          <a:p>
            <a:pPr algn="ctr">
              <a:defRPr/>
            </a:pPr>
            <a:r>
              <a:rPr lang="en-BE" sz="2000" b="1">
                <a:solidFill>
                  <a:srgbClr val="002060"/>
                </a:solidFill>
              </a:rPr>
              <a:t>Value for Money, marketing</a:t>
            </a:r>
          </a:p>
        </p:txBody>
      </p:sp>
    </p:spTree>
    <p:extLst>
      <p:ext uri="{BB962C8B-B14F-4D97-AF65-F5344CB8AC3E}">
        <p14:creationId xmlns:p14="http://schemas.microsoft.com/office/powerpoint/2010/main" val="20433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93F3CC01-B79A-42ED-A226-7FE3023197B2}"/>
              </a:ext>
            </a:extLst>
          </p:cNvPr>
          <p:cNvSpPr txBox="1"/>
          <p:nvPr/>
        </p:nvSpPr>
        <p:spPr>
          <a:xfrm>
            <a:off x="421946" y="968333"/>
            <a:ext cx="8159540" cy="30008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rgbClr val="002957"/>
                </a:solidFill>
                <a:effectLst/>
                <a:uLnTx/>
                <a:uFillTx/>
                <a:latin typeface="verdana"/>
                <a:ea typeface="+mn-ea"/>
                <a:cs typeface="+mn-cs"/>
              </a:rPr>
              <a:t>Consumer’s purchase of a sustainable insurance-based investment product (IBIP)</a:t>
            </a:r>
          </a:p>
        </p:txBody>
      </p:sp>
      <p:sp>
        <p:nvSpPr>
          <p:cNvPr id="56" name="Rounded Rectangle 39">
            <a:extLst>
              <a:ext uri="{FF2B5EF4-FFF2-40B4-BE49-F238E27FC236}">
                <a16:creationId xmlns:a16="http://schemas.microsoft.com/office/drawing/2014/main" id="{9D05A61B-A496-42D6-AADB-8AEB990A4DBE}"/>
              </a:ext>
            </a:extLst>
          </p:cNvPr>
          <p:cNvSpPr/>
          <p:nvPr/>
        </p:nvSpPr>
        <p:spPr bwMode="gray">
          <a:xfrm>
            <a:off x="463956" y="1331500"/>
            <a:ext cx="4239663" cy="600240"/>
          </a:xfrm>
          <a:prstGeom prst="roundRect">
            <a:avLst/>
          </a:prstGeom>
          <a:solidFill>
            <a:schemeClr val="accent2"/>
          </a:solidFill>
          <a:ln w="28575" cmpd="sng">
            <a:solidFill>
              <a:schemeClr val="accent2"/>
            </a:solidFill>
            <a:miter lim="800000"/>
            <a:headEnd/>
            <a:tailEnd/>
          </a:ln>
          <a:effectLst/>
        </p:spPr>
        <p:txBody>
          <a:bodyPr wrap="none"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400" b="1" i="0" u="sng" strike="noStrike" kern="1200" cap="none" spc="0" normalizeH="0" baseline="0" noProof="0">
                <a:ln>
                  <a:noFill/>
                </a:ln>
                <a:solidFill>
                  <a:srgbClr val="FFFFFF"/>
                </a:solidFill>
                <a:effectLst/>
                <a:uLnTx/>
                <a:uFillTx/>
                <a:latin typeface="verdana"/>
                <a:ea typeface="+mn-ea"/>
                <a:cs typeface="+mn-cs"/>
              </a:rPr>
              <a:t>EU </a:t>
            </a:r>
            <a:r>
              <a:rPr kumimoji="0" lang="fr-FR" sz="1400" b="1" i="0" u="sng" strike="noStrike" kern="1200" cap="none" spc="0" normalizeH="0" baseline="0" noProof="0" err="1">
                <a:ln>
                  <a:noFill/>
                </a:ln>
                <a:solidFill>
                  <a:srgbClr val="FFFFFF"/>
                </a:solidFill>
                <a:effectLst/>
                <a:uLnTx/>
                <a:uFillTx/>
                <a:latin typeface="verdana"/>
                <a:ea typeface="+mn-ea"/>
                <a:cs typeface="+mn-cs"/>
              </a:rPr>
              <a:t>disclosure</a:t>
            </a:r>
            <a:r>
              <a:rPr kumimoji="0" lang="fr-FR" sz="1400" b="1" i="0" u="sng" strike="noStrike" kern="1200" cap="none" spc="0" normalizeH="0" baseline="0" noProof="0">
                <a:ln>
                  <a:noFill/>
                </a:ln>
                <a:solidFill>
                  <a:srgbClr val="FFFFFF"/>
                </a:solidFill>
                <a:effectLst/>
                <a:uLnTx/>
                <a:uFillTx/>
                <a:latin typeface="verdana"/>
                <a:ea typeface="+mn-ea"/>
                <a:cs typeface="+mn-cs"/>
              </a:rPr>
              <a:t> </a:t>
            </a:r>
            <a:r>
              <a:rPr kumimoji="0" lang="fr-FR" sz="1400" b="1" i="0" u="sng" strike="noStrike" kern="1200" cap="none" spc="0" normalizeH="0" baseline="0" noProof="0" err="1">
                <a:ln>
                  <a:noFill/>
                </a:ln>
                <a:solidFill>
                  <a:srgbClr val="FFFFFF"/>
                </a:solidFill>
                <a:effectLst/>
                <a:uLnTx/>
                <a:uFillTx/>
                <a:latin typeface="verdana"/>
                <a:ea typeface="+mn-ea"/>
                <a:cs typeface="+mn-cs"/>
              </a:rPr>
              <a:t>requirements</a:t>
            </a:r>
            <a:endParaRPr kumimoji="0" lang="fr-FR" sz="1400" b="1" i="0" u="sng" strike="noStrike" kern="1200" cap="none" spc="0" normalizeH="0" baseline="0" noProof="0">
              <a:ln>
                <a:noFill/>
              </a:ln>
              <a:solidFill>
                <a:srgbClr val="FFFFFF"/>
              </a:solidFill>
              <a:effectLst/>
              <a:uLnTx/>
              <a:uFillTx/>
              <a:latin typeface="verdana"/>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000" b="0" i="0" u="none" strike="noStrike" kern="1200" cap="none" spc="0" normalizeH="0" baseline="0" noProof="0" err="1">
                <a:ln>
                  <a:noFill/>
                </a:ln>
                <a:solidFill>
                  <a:srgbClr val="FFFFFF"/>
                </a:solidFill>
                <a:effectLst/>
                <a:uLnTx/>
                <a:uFillTx/>
                <a:latin typeface="verdana"/>
                <a:ea typeface="+mn-ea"/>
                <a:cs typeface="+mn-cs"/>
              </a:rPr>
              <a:t>including</a:t>
            </a:r>
            <a:r>
              <a:rPr kumimoji="0" lang="fr-FR" sz="1000" b="0" i="0" u="none" strike="noStrike" kern="1200" cap="none" spc="0" normalizeH="0" baseline="0" noProof="0">
                <a:ln>
                  <a:noFill/>
                </a:ln>
                <a:solidFill>
                  <a:srgbClr val="FFFFFF"/>
                </a:solidFill>
                <a:effectLst/>
                <a:uLnTx/>
                <a:uFillTx/>
                <a:latin typeface="verdana"/>
                <a:ea typeface="+mn-ea"/>
                <a:cs typeface="+mn-cs"/>
              </a:rPr>
              <a:t> duplications (online sale by a broker</a:t>
            </a:r>
            <a:r>
              <a:rPr kumimoji="0" lang="fr-FR" sz="1050" b="0" i="0" u="none" strike="noStrike" kern="1200" cap="none" spc="0" normalizeH="0" baseline="0" noProof="0">
                <a:ln>
                  <a:noFill/>
                </a:ln>
                <a:solidFill>
                  <a:srgbClr val="FFFFFF"/>
                </a:solidFill>
                <a:effectLst/>
                <a:uLnTx/>
                <a:uFillTx/>
                <a:latin typeface="verdana"/>
                <a:ea typeface="+mn-ea"/>
                <a:cs typeface="+mn-cs"/>
              </a:rPr>
              <a:t>)</a:t>
            </a:r>
            <a:endParaRPr kumimoji="0" lang="en-GB" sz="900" b="0" i="0" u="none" strike="noStrike" kern="1200" cap="none" spc="0" normalizeH="0" baseline="0" noProof="0">
              <a:ln>
                <a:noFill/>
              </a:ln>
              <a:solidFill>
                <a:srgbClr val="FFFFFF"/>
              </a:solidFill>
              <a:effectLst/>
              <a:uLnTx/>
              <a:uFillTx/>
              <a:latin typeface="verdana"/>
              <a:ea typeface="+mn-ea"/>
              <a:cs typeface="+mn-cs"/>
            </a:endParaRPr>
          </a:p>
        </p:txBody>
      </p:sp>
      <p:sp>
        <p:nvSpPr>
          <p:cNvPr id="86" name="Title 2">
            <a:extLst>
              <a:ext uri="{FF2B5EF4-FFF2-40B4-BE49-F238E27FC236}">
                <a16:creationId xmlns:a16="http://schemas.microsoft.com/office/drawing/2014/main" id="{87BDE4B2-21D1-4BDA-9641-323E8650D151}"/>
              </a:ext>
            </a:extLst>
          </p:cNvPr>
          <p:cNvSpPr>
            <a:spLocks noGrp="1"/>
          </p:cNvSpPr>
          <p:nvPr>
            <p:ph type="title"/>
          </p:nvPr>
        </p:nvSpPr>
        <p:spPr>
          <a:xfrm>
            <a:off x="521106" y="343328"/>
            <a:ext cx="11393613" cy="483760"/>
          </a:xfrm>
        </p:spPr>
        <p:txBody>
          <a:bodyPr>
            <a:normAutofit/>
          </a:bodyPr>
          <a:lstStyle/>
          <a:p>
            <a:r>
              <a:rPr lang="en-BE"/>
              <a:t>A never-ending i</a:t>
            </a:r>
            <a:r>
              <a:rPr lang="en-GB" err="1"/>
              <a:t>nformation</a:t>
            </a:r>
            <a:r>
              <a:rPr lang="en-GB"/>
              <a:t> overload</a:t>
            </a:r>
            <a:endParaRPr lang="en-GB">
              <a:solidFill>
                <a:srgbClr val="FF0000"/>
              </a:solidFill>
              <a:latin typeface="+mj-lt"/>
            </a:endParaRPr>
          </a:p>
        </p:txBody>
      </p:sp>
      <p:sp>
        <p:nvSpPr>
          <p:cNvPr id="60" name="Title 3">
            <a:extLst>
              <a:ext uri="{FF2B5EF4-FFF2-40B4-BE49-F238E27FC236}">
                <a16:creationId xmlns:a16="http://schemas.microsoft.com/office/drawing/2014/main" id="{D949CA10-C2C9-609C-AF24-75C9C982BE1E}"/>
              </a:ext>
            </a:extLst>
          </p:cNvPr>
          <p:cNvSpPr txBox="1">
            <a:spLocks/>
          </p:cNvSpPr>
          <p:nvPr/>
        </p:nvSpPr>
        <p:spPr bwMode="auto">
          <a:xfrm>
            <a:off x="2869751" y="6049262"/>
            <a:ext cx="3402179" cy="277000"/>
          </a:xfrm>
          <a:prstGeom prst="rect">
            <a:avLst/>
          </a:prstGeom>
          <a:solidFill>
            <a:schemeClr val="tx1">
              <a:alpha val="0"/>
            </a:schemeClr>
          </a:solidFill>
          <a:ln w="25400" cap="flat" cmpd="sng" algn="ctr">
            <a:noFill/>
            <a:prstDash val="solid"/>
            <a:miter lim="800000"/>
            <a:headEnd/>
            <a:tailEnd/>
          </a:ln>
          <a:effectLst/>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800" b="1" baseline="0">
                <a:solidFill>
                  <a:schemeClr val="dk1"/>
                </a:solidFill>
                <a:latin typeface="Verdana" pitchFamily="34" charset="0"/>
                <a:ea typeface="+mn-ea"/>
                <a:cs typeface="+mn-cs"/>
              </a:defRPr>
            </a:lvl1pPr>
            <a:lvl2pPr algn="l" rtl="0" eaLnBrk="0" fontAlgn="base" hangingPunct="0">
              <a:spcBef>
                <a:spcPct val="0"/>
              </a:spcBef>
              <a:spcAft>
                <a:spcPct val="0"/>
              </a:spcAft>
              <a:defRPr sz="2800" b="1">
                <a:solidFill>
                  <a:schemeClr val="dk1"/>
                </a:solidFill>
                <a:latin typeface="+mn-lt"/>
                <a:ea typeface="+mn-ea"/>
                <a:cs typeface="+mn-cs"/>
              </a:defRPr>
            </a:lvl2pPr>
            <a:lvl3pPr algn="l" rtl="0" eaLnBrk="0" fontAlgn="base" hangingPunct="0">
              <a:spcBef>
                <a:spcPct val="0"/>
              </a:spcBef>
              <a:spcAft>
                <a:spcPct val="0"/>
              </a:spcAft>
              <a:defRPr sz="2800" b="1">
                <a:solidFill>
                  <a:schemeClr val="dk1"/>
                </a:solidFill>
                <a:latin typeface="+mn-lt"/>
                <a:ea typeface="+mn-ea"/>
                <a:cs typeface="+mn-cs"/>
              </a:defRPr>
            </a:lvl3pPr>
            <a:lvl4pPr algn="l" rtl="0" eaLnBrk="0" fontAlgn="base" hangingPunct="0">
              <a:spcBef>
                <a:spcPct val="0"/>
              </a:spcBef>
              <a:spcAft>
                <a:spcPct val="0"/>
              </a:spcAft>
              <a:defRPr sz="2800" b="1">
                <a:solidFill>
                  <a:schemeClr val="dk1"/>
                </a:solidFill>
                <a:latin typeface="+mn-lt"/>
                <a:ea typeface="+mn-ea"/>
                <a:cs typeface="+mn-cs"/>
              </a:defRPr>
            </a:lvl4pPr>
            <a:lvl5pPr algn="l" rtl="0" eaLnBrk="0" fontAlgn="base" hangingPunct="0">
              <a:spcBef>
                <a:spcPct val="0"/>
              </a:spcBef>
              <a:spcAft>
                <a:spcPct val="0"/>
              </a:spcAft>
              <a:defRPr sz="2800" b="1">
                <a:solidFill>
                  <a:schemeClr val="dk1"/>
                </a:solidFill>
                <a:latin typeface="+mn-lt"/>
                <a:ea typeface="+mn-ea"/>
                <a:cs typeface="+mn-cs"/>
              </a:defRPr>
            </a:lvl5pPr>
            <a:lvl6pPr marL="457200" algn="r" rtl="0" eaLnBrk="1" fontAlgn="base" hangingPunct="1">
              <a:spcBef>
                <a:spcPct val="0"/>
              </a:spcBef>
              <a:spcAft>
                <a:spcPct val="0"/>
              </a:spcAft>
              <a:defRPr sz="4400" b="1">
                <a:solidFill>
                  <a:schemeClr val="dk1"/>
                </a:solidFill>
                <a:latin typeface="+mn-lt"/>
                <a:ea typeface="+mn-ea"/>
                <a:cs typeface="+mn-cs"/>
              </a:defRPr>
            </a:lvl6pPr>
            <a:lvl7pPr marL="914400" algn="r" rtl="0" eaLnBrk="1" fontAlgn="base" hangingPunct="1">
              <a:spcBef>
                <a:spcPct val="0"/>
              </a:spcBef>
              <a:spcAft>
                <a:spcPct val="0"/>
              </a:spcAft>
              <a:defRPr sz="4400" b="1">
                <a:solidFill>
                  <a:schemeClr val="dk1"/>
                </a:solidFill>
                <a:latin typeface="+mn-lt"/>
                <a:ea typeface="+mn-ea"/>
                <a:cs typeface="+mn-cs"/>
              </a:defRPr>
            </a:lvl7pPr>
            <a:lvl8pPr marL="1371600" algn="r" rtl="0" eaLnBrk="1" fontAlgn="base" hangingPunct="1">
              <a:spcBef>
                <a:spcPct val="0"/>
              </a:spcBef>
              <a:spcAft>
                <a:spcPct val="0"/>
              </a:spcAft>
              <a:defRPr sz="4400" b="1">
                <a:solidFill>
                  <a:schemeClr val="dk1"/>
                </a:solidFill>
                <a:latin typeface="+mn-lt"/>
                <a:ea typeface="+mn-ea"/>
                <a:cs typeface="+mn-cs"/>
              </a:defRPr>
            </a:lvl8pPr>
            <a:lvl9pPr marL="1828800" algn="r" rtl="0" eaLnBrk="1" fontAlgn="base" hangingPunct="1">
              <a:spcBef>
                <a:spcPct val="0"/>
              </a:spcBef>
              <a:spcAft>
                <a:spcPct val="0"/>
              </a:spcAft>
              <a:defRPr sz="4400" b="1">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Verdana" pitchFamily="34" charset="0"/>
                <a:ea typeface="+mn-ea"/>
                <a:cs typeface="+mn-cs"/>
              </a:rPr>
              <a:t>Today: 339</a:t>
            </a:r>
            <a:endParaRPr kumimoji="0" lang="fr-BE" sz="1800" b="1" i="0" u="none" strike="noStrike" kern="0" cap="none" spc="0" normalizeH="0" baseline="0" noProof="0">
              <a:ln>
                <a:noFill/>
              </a:ln>
              <a:solidFill>
                <a:srgbClr val="FFFFFF"/>
              </a:solidFill>
              <a:effectLst/>
              <a:uLnTx/>
              <a:uFillTx/>
              <a:latin typeface="Verdana"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93C36876-6298-AF6D-FCFD-581BDD954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15" y="4996690"/>
            <a:ext cx="948915" cy="135623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41364A3-BC3A-CE50-8FB0-2734A62DE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419" y="1673760"/>
            <a:ext cx="1162022" cy="4725503"/>
          </a:xfrm>
          <a:prstGeom prst="rect">
            <a:avLst/>
          </a:prstGeom>
        </p:spPr>
      </p:pic>
      <p:cxnSp>
        <p:nvCxnSpPr>
          <p:cNvPr id="6" name="Straight Arrow Connector 5">
            <a:extLst>
              <a:ext uri="{FF2B5EF4-FFF2-40B4-BE49-F238E27FC236}">
                <a16:creationId xmlns:a16="http://schemas.microsoft.com/office/drawing/2014/main" id="{1D4F361C-4003-029A-8283-19BFD5A14410}"/>
              </a:ext>
            </a:extLst>
          </p:cNvPr>
          <p:cNvCxnSpPr>
            <a:cxnSpLocks/>
          </p:cNvCxnSpPr>
          <p:nvPr/>
        </p:nvCxnSpPr>
        <p:spPr>
          <a:xfrm flipV="1">
            <a:off x="5042701" y="3842225"/>
            <a:ext cx="1895317" cy="1923373"/>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11" name="TextBox 10">
            <a:extLst>
              <a:ext uri="{FF2B5EF4-FFF2-40B4-BE49-F238E27FC236}">
                <a16:creationId xmlns:a16="http://schemas.microsoft.com/office/drawing/2014/main" id="{154625C5-978B-EBA3-0E32-4A0DF5F10042}"/>
              </a:ext>
            </a:extLst>
          </p:cNvPr>
          <p:cNvSpPr txBox="1"/>
          <p:nvPr/>
        </p:nvSpPr>
        <p:spPr>
          <a:xfrm>
            <a:off x="3632273" y="6470130"/>
            <a:ext cx="1176357" cy="369332"/>
          </a:xfrm>
          <a:prstGeom prst="rect">
            <a:avLst/>
          </a:prstGeom>
          <a:noFill/>
        </p:spPr>
        <p:txBody>
          <a:bodyPr wrap="square" rtlCol="0">
            <a:spAutoFit/>
          </a:bodyPr>
          <a:lstStyle/>
          <a:p>
            <a:pPr algn="ctr"/>
            <a:r>
              <a:rPr lang="en-BE"/>
              <a:t>2019</a:t>
            </a:r>
          </a:p>
        </p:txBody>
      </p:sp>
      <p:sp>
        <p:nvSpPr>
          <p:cNvPr id="12" name="TextBox 11">
            <a:extLst>
              <a:ext uri="{FF2B5EF4-FFF2-40B4-BE49-F238E27FC236}">
                <a16:creationId xmlns:a16="http://schemas.microsoft.com/office/drawing/2014/main" id="{F015EF44-1963-1E19-382F-82C4DDC30161}"/>
              </a:ext>
            </a:extLst>
          </p:cNvPr>
          <p:cNvSpPr txBox="1"/>
          <p:nvPr/>
        </p:nvSpPr>
        <p:spPr>
          <a:xfrm>
            <a:off x="7035419" y="6462944"/>
            <a:ext cx="1069894" cy="369332"/>
          </a:xfrm>
          <a:prstGeom prst="rect">
            <a:avLst/>
          </a:prstGeom>
          <a:noFill/>
        </p:spPr>
        <p:txBody>
          <a:bodyPr wrap="square" rtlCol="0">
            <a:spAutoFit/>
          </a:bodyPr>
          <a:lstStyle/>
          <a:p>
            <a:pPr algn="ctr"/>
            <a:r>
              <a:rPr lang="en-BE"/>
              <a:t>2024</a:t>
            </a:r>
          </a:p>
        </p:txBody>
      </p:sp>
      <p:sp>
        <p:nvSpPr>
          <p:cNvPr id="10" name="TextBox 9">
            <a:extLst>
              <a:ext uri="{FF2B5EF4-FFF2-40B4-BE49-F238E27FC236}">
                <a16:creationId xmlns:a16="http://schemas.microsoft.com/office/drawing/2014/main" id="{E32B796A-C6AE-7F42-A323-F851770F68B1}"/>
              </a:ext>
            </a:extLst>
          </p:cNvPr>
          <p:cNvSpPr txBox="1"/>
          <p:nvPr/>
        </p:nvSpPr>
        <p:spPr>
          <a:xfrm>
            <a:off x="4270395" y="2712998"/>
            <a:ext cx="27939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0000"/>
                </a:solidFill>
                <a:effectLst/>
                <a:uLnTx/>
                <a:uFillTx/>
                <a:latin typeface="verdana"/>
                <a:ea typeface="+mn-ea"/>
                <a:cs typeface="+mn-cs"/>
              </a:rPr>
              <a:t>Simplification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0000"/>
                </a:solidFill>
                <a:effectLst/>
                <a:uLnTx/>
                <a:uFillTx/>
                <a:latin typeface="verdana"/>
                <a:ea typeface="+mn-ea"/>
                <a:cs typeface="+mn-cs"/>
              </a:rPr>
              <a:t>was not a</a:t>
            </a:r>
            <a:r>
              <a:rPr lang="en-GB" b="1">
                <a:solidFill>
                  <a:srgbClr val="FF0000"/>
                </a:solidFill>
                <a:latin typeface="verdana"/>
              </a:rPr>
              <a:t>chieved</a:t>
            </a:r>
            <a:r>
              <a:rPr kumimoji="0" lang="en-BE" b="1" i="0" u="none" strike="noStrike" kern="1200" cap="none" spc="0" normalizeH="0" baseline="0" noProof="0">
                <a:ln>
                  <a:noFill/>
                </a:ln>
                <a:solidFill>
                  <a:srgbClr val="FF0000"/>
                </a:solidFill>
                <a:effectLst/>
                <a:uLnTx/>
                <a:uFillTx/>
                <a:latin typeface="verdana"/>
                <a:ea typeface="+mn-ea"/>
                <a:cs typeface="+mn-cs"/>
              </a:rPr>
              <a:t>!</a:t>
            </a:r>
            <a:endParaRPr kumimoji="0" lang="en-GB" b="1" i="0" u="none" strike="noStrike" kern="1200" cap="none" spc="0" normalizeH="0" baseline="0" noProof="0">
              <a:ln>
                <a:noFill/>
              </a:ln>
              <a:solidFill>
                <a:srgbClr val="FF0000"/>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5F3BBB6A-9455-D7DA-09DC-E9E54CE9DD50}"/>
              </a:ext>
            </a:extLst>
          </p:cNvPr>
          <p:cNvSpPr txBox="1"/>
          <p:nvPr/>
        </p:nvSpPr>
        <p:spPr>
          <a:xfrm>
            <a:off x="4070956" y="4645927"/>
            <a:ext cx="754802" cy="338554"/>
          </a:xfrm>
          <a:prstGeom prst="rect">
            <a:avLst/>
          </a:prstGeom>
          <a:noFill/>
        </p:spPr>
        <p:txBody>
          <a:bodyPr wrap="square" rtlCol="0">
            <a:spAutoFit/>
          </a:bodyPr>
          <a:lstStyle/>
          <a:p>
            <a:r>
              <a:rPr lang="en-BE" sz="1600" b="1">
                <a:solidFill>
                  <a:srgbClr val="FF0000"/>
                </a:solidFill>
              </a:rPr>
              <a:t>119</a:t>
            </a:r>
          </a:p>
        </p:txBody>
      </p:sp>
      <p:sp>
        <p:nvSpPr>
          <p:cNvPr id="14" name="TextBox 13">
            <a:extLst>
              <a:ext uri="{FF2B5EF4-FFF2-40B4-BE49-F238E27FC236}">
                <a16:creationId xmlns:a16="http://schemas.microsoft.com/office/drawing/2014/main" id="{95B83042-7149-BDF1-B727-BEF1D9A3F892}"/>
              </a:ext>
            </a:extLst>
          </p:cNvPr>
          <p:cNvSpPr txBox="1"/>
          <p:nvPr/>
        </p:nvSpPr>
        <p:spPr>
          <a:xfrm>
            <a:off x="7294093" y="1462343"/>
            <a:ext cx="962140" cy="338554"/>
          </a:xfrm>
          <a:prstGeom prst="rect">
            <a:avLst/>
          </a:prstGeom>
          <a:noFill/>
        </p:spPr>
        <p:txBody>
          <a:bodyPr wrap="square" rtlCol="0">
            <a:spAutoFit/>
          </a:bodyPr>
          <a:lstStyle/>
          <a:p>
            <a:pPr algn="ctr"/>
            <a:r>
              <a:rPr lang="en-BE" sz="1600" b="1">
                <a:solidFill>
                  <a:srgbClr val="FF0000"/>
                </a:solidFill>
              </a:rPr>
              <a:t>353*</a:t>
            </a:r>
          </a:p>
        </p:txBody>
      </p:sp>
      <p:sp>
        <p:nvSpPr>
          <p:cNvPr id="15" name="TextBox 14">
            <a:extLst>
              <a:ext uri="{FF2B5EF4-FFF2-40B4-BE49-F238E27FC236}">
                <a16:creationId xmlns:a16="http://schemas.microsoft.com/office/drawing/2014/main" id="{EB6EC75F-5D24-D63E-375B-4C2C74E12ADF}"/>
              </a:ext>
            </a:extLst>
          </p:cNvPr>
          <p:cNvSpPr txBox="1"/>
          <p:nvPr/>
        </p:nvSpPr>
        <p:spPr>
          <a:xfrm>
            <a:off x="8372160" y="6539704"/>
            <a:ext cx="3505620" cy="400110"/>
          </a:xfrm>
          <a:prstGeom prst="rect">
            <a:avLst/>
          </a:prstGeom>
          <a:noFill/>
        </p:spPr>
        <p:txBody>
          <a:bodyPr wrap="square" lIns="91440" tIns="45720" rIns="91440" bIns="45720" anchor="t">
            <a:spAutoFit/>
          </a:bodyPr>
          <a:lstStyle/>
          <a:p>
            <a:pPr algn="r">
              <a:defRPr/>
            </a:pPr>
            <a:r>
              <a:rPr lang="en-BE" sz="1000" dirty="0">
                <a:solidFill>
                  <a:srgbClr val="002060"/>
                </a:solidFill>
              </a:rPr>
              <a:t>*</a:t>
            </a:r>
            <a:r>
              <a:rPr lang="en-GB" sz="1000" dirty="0">
                <a:solidFill>
                  <a:srgbClr val="002060"/>
                </a:solidFill>
              </a:rPr>
              <a:t>Based on</a:t>
            </a:r>
            <a:r>
              <a:rPr lang="en-BE" sz="1000" dirty="0">
                <a:solidFill>
                  <a:srgbClr val="002060"/>
                </a:solidFill>
              </a:rPr>
              <a:t> the </a:t>
            </a:r>
            <a:r>
              <a:rPr lang="en-GB" sz="1000" dirty="0">
                <a:solidFill>
                  <a:srgbClr val="002060"/>
                </a:solidFill>
              </a:rPr>
              <a:t>RIS Parliament’s</a:t>
            </a:r>
            <a:r>
              <a:rPr lang="en-BE" sz="1000" dirty="0">
                <a:solidFill>
                  <a:srgbClr val="002060"/>
                </a:solidFill>
              </a:rPr>
              <a:t> text</a:t>
            </a:r>
          </a:p>
          <a:p>
            <a:pPr algn="r">
              <a:defRPr/>
            </a:pPr>
            <a:endParaRPr lang="en-BE" sz="1000" dirty="0">
              <a:solidFill>
                <a:srgbClr val="002060"/>
              </a:solidFill>
            </a:endParaRPr>
          </a:p>
        </p:txBody>
      </p:sp>
      <p:cxnSp>
        <p:nvCxnSpPr>
          <p:cNvPr id="16" name="Straight Arrow Connector 15">
            <a:extLst>
              <a:ext uri="{FF2B5EF4-FFF2-40B4-BE49-F238E27FC236}">
                <a16:creationId xmlns:a16="http://schemas.microsoft.com/office/drawing/2014/main" id="{0CC0EC57-B0E4-12AC-9C0F-78A0B56104A8}"/>
              </a:ext>
            </a:extLst>
          </p:cNvPr>
          <p:cNvCxnSpPr>
            <a:cxnSpLocks/>
          </p:cNvCxnSpPr>
          <p:nvPr/>
        </p:nvCxnSpPr>
        <p:spPr>
          <a:xfrm flipV="1">
            <a:off x="8272829" y="712512"/>
            <a:ext cx="1452543" cy="1499662"/>
          </a:xfrm>
          <a:prstGeom prst="straightConnector1">
            <a:avLst/>
          </a:prstGeom>
          <a:ln>
            <a:solidFill>
              <a:srgbClr val="FF0000"/>
            </a:solidFill>
            <a:prstDash val="dash"/>
            <a:tailEnd type="triangle"/>
          </a:ln>
        </p:spPr>
        <p:style>
          <a:lnRef idx="2">
            <a:schemeClr val="accent5"/>
          </a:lnRef>
          <a:fillRef idx="0">
            <a:schemeClr val="accent5"/>
          </a:fillRef>
          <a:effectRef idx="1">
            <a:schemeClr val="accent5"/>
          </a:effectRef>
          <a:fontRef idx="minor">
            <a:schemeClr val="tx1"/>
          </a:fontRef>
        </p:style>
      </p:cxnSp>
      <p:sp>
        <p:nvSpPr>
          <p:cNvPr id="18" name="TextBox 17">
            <a:extLst>
              <a:ext uri="{FF2B5EF4-FFF2-40B4-BE49-F238E27FC236}">
                <a16:creationId xmlns:a16="http://schemas.microsoft.com/office/drawing/2014/main" id="{7AC0C3EF-B558-C907-282D-967F48E5B934}"/>
              </a:ext>
            </a:extLst>
          </p:cNvPr>
          <p:cNvSpPr txBox="1"/>
          <p:nvPr/>
        </p:nvSpPr>
        <p:spPr>
          <a:xfrm>
            <a:off x="9316441" y="945249"/>
            <a:ext cx="28755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0000"/>
                </a:solidFill>
                <a:effectLst/>
                <a:uLnTx/>
                <a:uFillTx/>
                <a:latin typeface="verdana"/>
                <a:ea typeface="+mn-ea"/>
                <a:cs typeface="+mn-cs"/>
              </a:rPr>
              <a:t>…more disclosures based on Level 2!</a:t>
            </a:r>
          </a:p>
        </p:txBody>
      </p:sp>
    </p:spTree>
    <p:extLst>
      <p:ext uri="{BB962C8B-B14F-4D97-AF65-F5344CB8AC3E}">
        <p14:creationId xmlns:p14="http://schemas.microsoft.com/office/powerpoint/2010/main" val="3235513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1F4F38-BB8C-4334-9167-2F19D270E81C}"/>
              </a:ext>
            </a:extLst>
          </p:cNvPr>
          <p:cNvCxnSpPr>
            <a:cxnSpLocks/>
          </p:cNvCxnSpPr>
          <p:nvPr/>
        </p:nvCxnSpPr>
        <p:spPr>
          <a:xfrm>
            <a:off x="7751641" y="5504954"/>
            <a:ext cx="0" cy="289207"/>
          </a:xfrm>
          <a:prstGeom prst="line">
            <a:avLst/>
          </a:prstGeom>
          <a:ln w="28575">
            <a:prstDash val="sysDash"/>
          </a:ln>
        </p:spPr>
        <p:style>
          <a:lnRef idx="1">
            <a:schemeClr val="accent5"/>
          </a:lnRef>
          <a:fillRef idx="0">
            <a:schemeClr val="accent5"/>
          </a:fillRef>
          <a:effectRef idx="0">
            <a:schemeClr val="accent5"/>
          </a:effectRef>
          <a:fontRef idx="minor">
            <a:schemeClr val="tx1"/>
          </a:fontRef>
        </p:style>
      </p:cxnSp>
      <p:sp>
        <p:nvSpPr>
          <p:cNvPr id="32" name="Slide Number Placeholder 1">
            <a:extLst>
              <a:ext uri="{FF2B5EF4-FFF2-40B4-BE49-F238E27FC236}">
                <a16:creationId xmlns:a16="http://schemas.microsoft.com/office/drawing/2014/main" id="{1B05C57B-ECA9-49C6-9FA3-40B07F6F8ECB}"/>
              </a:ext>
            </a:extLst>
          </p:cNvPr>
          <p:cNvSpPr txBox="1">
            <a:spLocks/>
          </p:cNvSpPr>
          <p:nvPr/>
        </p:nvSpPr>
        <p:spPr>
          <a:xfrm>
            <a:off x="9791843" y="6480446"/>
            <a:ext cx="2133600" cy="3397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3CA645-DD36-4C59-8145-312D647C4608}" type="slidenum">
              <a:rPr kumimoji="0" lang="en-US" sz="1200" b="0" i="0" u="none" strike="noStrike" kern="1200" cap="none" spc="0" normalizeH="0" baseline="0" noProof="0">
                <a:ln>
                  <a:noFill/>
                </a:ln>
                <a:solidFill>
                  <a:srgbClr val="002957"/>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2957"/>
              </a:solidFill>
              <a:effectLst/>
              <a:uLnTx/>
              <a:uFillTx/>
              <a:latin typeface="verdana"/>
              <a:ea typeface="+mn-ea"/>
              <a:cs typeface="+mn-cs"/>
            </a:endParaRPr>
          </a:p>
        </p:txBody>
      </p:sp>
      <p:sp>
        <p:nvSpPr>
          <p:cNvPr id="58" name="TextBox 57">
            <a:extLst>
              <a:ext uri="{FF2B5EF4-FFF2-40B4-BE49-F238E27FC236}">
                <a16:creationId xmlns:a16="http://schemas.microsoft.com/office/drawing/2014/main" id="{DE97964C-B610-4A3D-8038-4771FC0083E6}"/>
              </a:ext>
            </a:extLst>
          </p:cNvPr>
          <p:cNvSpPr txBox="1"/>
          <p:nvPr/>
        </p:nvSpPr>
        <p:spPr>
          <a:xfrm rot="17636878">
            <a:off x="6100963" y="4581322"/>
            <a:ext cx="161604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100" b="0" i="1" u="none" strike="noStrike" kern="1200" cap="none" spc="0" normalizeH="0" baseline="0" noProof="0">
                <a:ln>
                  <a:noFill/>
                </a:ln>
                <a:solidFill>
                  <a:srgbClr val="82C55B"/>
                </a:solidFill>
                <a:effectLst/>
                <a:uLnTx/>
                <a:uFillTx/>
                <a:latin typeface="verdana"/>
                <a:ea typeface="+mn-ea"/>
                <a:cs typeface="Arial" charset="0"/>
              </a:rPr>
              <a:t>Dec 2021</a:t>
            </a:r>
          </a:p>
        </p:txBody>
      </p:sp>
      <p:sp>
        <p:nvSpPr>
          <p:cNvPr id="62" name="Oval 61">
            <a:extLst>
              <a:ext uri="{FF2B5EF4-FFF2-40B4-BE49-F238E27FC236}">
                <a16:creationId xmlns:a16="http://schemas.microsoft.com/office/drawing/2014/main" id="{3C5ABDB1-15B6-466F-A296-F32336F2A57D}"/>
              </a:ext>
            </a:extLst>
          </p:cNvPr>
          <p:cNvSpPr/>
          <p:nvPr/>
        </p:nvSpPr>
        <p:spPr bwMode="gray">
          <a:xfrm>
            <a:off x="7223608" y="5407384"/>
            <a:ext cx="198989" cy="198989"/>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grpSp>
        <p:nvGrpSpPr>
          <p:cNvPr id="2" name="Group 1">
            <a:extLst>
              <a:ext uri="{FF2B5EF4-FFF2-40B4-BE49-F238E27FC236}">
                <a16:creationId xmlns:a16="http://schemas.microsoft.com/office/drawing/2014/main" id="{A30841B4-FA59-4159-AA7B-79C09D616158}"/>
              </a:ext>
            </a:extLst>
          </p:cNvPr>
          <p:cNvGrpSpPr/>
          <p:nvPr/>
        </p:nvGrpSpPr>
        <p:grpSpPr>
          <a:xfrm>
            <a:off x="1433151" y="1286060"/>
            <a:ext cx="9852977" cy="5372473"/>
            <a:chOff x="1930692" y="1175785"/>
            <a:chExt cx="9852977" cy="5372473"/>
          </a:xfrm>
        </p:grpSpPr>
        <p:grpSp>
          <p:nvGrpSpPr>
            <p:cNvPr id="3" name="Group 2">
              <a:extLst>
                <a:ext uri="{FF2B5EF4-FFF2-40B4-BE49-F238E27FC236}">
                  <a16:creationId xmlns:a16="http://schemas.microsoft.com/office/drawing/2014/main" id="{5601E401-C114-4287-89AB-BD28CDCE0DD7}"/>
                </a:ext>
              </a:extLst>
            </p:cNvPr>
            <p:cNvGrpSpPr/>
            <p:nvPr/>
          </p:nvGrpSpPr>
          <p:grpSpPr>
            <a:xfrm>
              <a:off x="1930692" y="1175785"/>
              <a:ext cx="9536100" cy="5372473"/>
              <a:chOff x="1609874" y="2091963"/>
              <a:chExt cx="7796229" cy="4392268"/>
            </a:xfrm>
          </p:grpSpPr>
          <p:sp>
            <p:nvSpPr>
              <p:cNvPr id="7" name="TextBox 6">
                <a:extLst>
                  <a:ext uri="{FF2B5EF4-FFF2-40B4-BE49-F238E27FC236}">
                    <a16:creationId xmlns:a16="http://schemas.microsoft.com/office/drawing/2014/main" id="{E12E43DF-EE5B-4266-B48B-B081FCC8B854}"/>
                  </a:ext>
                </a:extLst>
              </p:cNvPr>
              <p:cNvSpPr txBox="1"/>
              <p:nvPr/>
            </p:nvSpPr>
            <p:spPr>
              <a:xfrm rot="17738169">
                <a:off x="1172247" y="4049204"/>
                <a:ext cx="286007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Level 1 PRIIPs Regulation </a:t>
                </a:r>
                <a:r>
                  <a:rPr kumimoji="0" lang="en-GB" sz="1050" b="0" i="1" u="none" strike="noStrike" kern="1200" cap="none" spc="0" normalizeH="0" baseline="0" noProof="0">
                    <a:ln>
                      <a:noFill/>
                    </a:ln>
                    <a:solidFill>
                      <a:srgbClr val="002957"/>
                    </a:solidFill>
                    <a:effectLst/>
                    <a:uLnTx/>
                    <a:uFillTx/>
                    <a:latin typeface="verdana"/>
                    <a:ea typeface="+mn-ea"/>
                    <a:cs typeface="Arial" charset="0"/>
                  </a:rPr>
                  <a:t>Dec 2014</a:t>
                </a:r>
              </a:p>
            </p:txBody>
          </p:sp>
          <p:cxnSp>
            <p:nvCxnSpPr>
              <p:cNvPr id="8" name="Straight Arrow Connector 7">
                <a:extLst>
                  <a:ext uri="{FF2B5EF4-FFF2-40B4-BE49-F238E27FC236}">
                    <a16:creationId xmlns:a16="http://schemas.microsoft.com/office/drawing/2014/main" id="{458A07FD-43D3-4C68-A9D5-D4D3D2D3C2C2}"/>
                  </a:ext>
                </a:extLst>
              </p:cNvPr>
              <p:cNvCxnSpPr>
                <a:cxnSpLocks/>
              </p:cNvCxnSpPr>
              <p:nvPr/>
            </p:nvCxnSpPr>
            <p:spPr>
              <a:xfrm>
                <a:off x="1609874" y="5539064"/>
                <a:ext cx="77962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9D4C0CB-6F59-4D3B-8D30-8381AB8A68D1}"/>
                  </a:ext>
                </a:extLst>
              </p:cNvPr>
              <p:cNvSpPr/>
              <p:nvPr/>
            </p:nvSpPr>
            <p:spPr bwMode="gray">
              <a:xfrm>
                <a:off x="1864476" y="5454490"/>
                <a:ext cx="162683" cy="162683"/>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12" name="Oval 11">
                <a:extLst>
                  <a:ext uri="{FF2B5EF4-FFF2-40B4-BE49-F238E27FC236}">
                    <a16:creationId xmlns:a16="http://schemas.microsoft.com/office/drawing/2014/main" id="{E8A45AD5-602D-41F7-B09E-916797DE2856}"/>
                  </a:ext>
                </a:extLst>
              </p:cNvPr>
              <p:cNvSpPr/>
              <p:nvPr/>
            </p:nvSpPr>
            <p:spPr bwMode="gray">
              <a:xfrm>
                <a:off x="4010533" y="5450819"/>
                <a:ext cx="162683" cy="162683"/>
              </a:xfrm>
              <a:prstGeom prst="ellipse">
                <a:avLst/>
              </a:prstGeom>
              <a:solidFill>
                <a:srgbClr val="82C55B"/>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13" name="Oval 12">
                <a:extLst>
                  <a:ext uri="{FF2B5EF4-FFF2-40B4-BE49-F238E27FC236}">
                    <a16:creationId xmlns:a16="http://schemas.microsoft.com/office/drawing/2014/main" id="{5BA59C4E-91D8-4D57-9DE7-345487DFFDBB}"/>
                  </a:ext>
                </a:extLst>
              </p:cNvPr>
              <p:cNvSpPr/>
              <p:nvPr/>
            </p:nvSpPr>
            <p:spPr bwMode="gray">
              <a:xfrm>
                <a:off x="4097585" y="5450818"/>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14" name="Oval 13">
                <a:extLst>
                  <a:ext uri="{FF2B5EF4-FFF2-40B4-BE49-F238E27FC236}">
                    <a16:creationId xmlns:a16="http://schemas.microsoft.com/office/drawing/2014/main" id="{92D07C4A-5731-402E-B278-A1C60EBBC799}"/>
                  </a:ext>
                </a:extLst>
              </p:cNvPr>
              <p:cNvSpPr/>
              <p:nvPr/>
            </p:nvSpPr>
            <p:spPr bwMode="gray">
              <a:xfrm>
                <a:off x="3807646" y="5441895"/>
                <a:ext cx="162683" cy="162683"/>
              </a:xfrm>
              <a:prstGeom prst="ellipse">
                <a:avLst/>
              </a:prstGeom>
              <a:solidFill>
                <a:srgbClr val="096FA7"/>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15" name="TextBox 14">
                <a:extLst>
                  <a:ext uri="{FF2B5EF4-FFF2-40B4-BE49-F238E27FC236}">
                    <a16:creationId xmlns:a16="http://schemas.microsoft.com/office/drawing/2014/main" id="{B2C4D923-2A19-4AAF-8EB9-44B06DA4E2BF}"/>
                  </a:ext>
                </a:extLst>
              </p:cNvPr>
              <p:cNvSpPr txBox="1"/>
              <p:nvPr/>
            </p:nvSpPr>
            <p:spPr>
              <a:xfrm rot="17636878">
                <a:off x="3352571" y="4553059"/>
                <a:ext cx="1734770"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96FA7"/>
                    </a:solidFill>
                    <a:effectLst/>
                    <a:uLnTx/>
                    <a:uFillTx/>
                    <a:latin typeface="verdana"/>
                    <a:ea typeface="+mn-ea"/>
                    <a:cs typeface="Arial" charset="0"/>
                  </a:rPr>
                  <a:t>Level 2 RTS </a:t>
                </a:r>
                <a:r>
                  <a:rPr kumimoji="0" lang="en-GB" sz="1050" b="0" i="1" u="none" strike="noStrike" kern="1200" cap="none" spc="0" normalizeH="0" baseline="0" noProof="0">
                    <a:ln>
                      <a:noFill/>
                    </a:ln>
                    <a:solidFill>
                      <a:srgbClr val="096FA7"/>
                    </a:solidFill>
                    <a:effectLst/>
                    <a:uLnTx/>
                    <a:uFillTx/>
                    <a:latin typeface="verdana"/>
                    <a:ea typeface="+mn-ea"/>
                    <a:cs typeface="Arial" charset="0"/>
                  </a:rPr>
                  <a:t>Apr 2017</a:t>
                </a:r>
              </a:p>
            </p:txBody>
          </p:sp>
          <p:sp>
            <p:nvSpPr>
              <p:cNvPr id="16" name="TextBox 15">
                <a:extLst>
                  <a:ext uri="{FF2B5EF4-FFF2-40B4-BE49-F238E27FC236}">
                    <a16:creationId xmlns:a16="http://schemas.microsoft.com/office/drawing/2014/main" id="{26CDB1C3-C2E7-4EB4-B2CE-4229EDB6B1E5}"/>
                  </a:ext>
                </a:extLst>
              </p:cNvPr>
              <p:cNvSpPr txBox="1"/>
              <p:nvPr/>
            </p:nvSpPr>
            <p:spPr>
              <a:xfrm rot="17636878">
                <a:off x="3406337" y="4332948"/>
                <a:ext cx="221727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EC Communication </a:t>
                </a:r>
                <a:r>
                  <a:rPr kumimoji="0" lang="en-GB" sz="1050" b="0" i="1" u="none" strike="noStrike" kern="1200" cap="none" spc="0" normalizeH="0" baseline="0" noProof="0">
                    <a:ln>
                      <a:noFill/>
                    </a:ln>
                    <a:solidFill>
                      <a:srgbClr val="82C55B"/>
                    </a:solidFill>
                    <a:effectLst/>
                    <a:uLnTx/>
                    <a:uFillTx/>
                    <a:latin typeface="verdana"/>
                    <a:ea typeface="+mn-ea"/>
                    <a:cs typeface="Arial" charset="0"/>
                  </a:rPr>
                  <a:t>Jul 2017</a:t>
                </a:r>
              </a:p>
            </p:txBody>
          </p:sp>
          <p:sp>
            <p:nvSpPr>
              <p:cNvPr id="17" name="TextBox 16">
                <a:extLst>
                  <a:ext uri="{FF2B5EF4-FFF2-40B4-BE49-F238E27FC236}">
                    <a16:creationId xmlns:a16="http://schemas.microsoft.com/office/drawing/2014/main" id="{A7065BB4-5551-4B45-86FD-A64ED65E9622}"/>
                  </a:ext>
                </a:extLst>
              </p:cNvPr>
              <p:cNvSpPr txBox="1"/>
              <p:nvPr/>
            </p:nvSpPr>
            <p:spPr>
              <a:xfrm rot="17636878">
                <a:off x="3856774" y="4791992"/>
                <a:ext cx="121539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050" b="0" i="1" u="none" strike="noStrike" kern="1200" cap="none" spc="0" normalizeH="0" baseline="0" noProof="0">
                    <a:ln>
                      <a:noFill/>
                    </a:ln>
                    <a:solidFill>
                      <a:srgbClr val="82C55B"/>
                    </a:solidFill>
                    <a:effectLst/>
                    <a:uLnTx/>
                    <a:uFillTx/>
                    <a:latin typeface="verdana"/>
                    <a:ea typeface="+mn-ea"/>
                    <a:cs typeface="Arial" charset="0"/>
                  </a:rPr>
                  <a:t>Jul 2017</a:t>
                </a:r>
              </a:p>
            </p:txBody>
          </p:sp>
          <p:sp>
            <p:nvSpPr>
              <p:cNvPr id="18" name="Oval 17">
                <a:extLst>
                  <a:ext uri="{FF2B5EF4-FFF2-40B4-BE49-F238E27FC236}">
                    <a16:creationId xmlns:a16="http://schemas.microsoft.com/office/drawing/2014/main" id="{6088A6D0-C97C-49EC-9515-42EF889DC326}"/>
                  </a:ext>
                </a:extLst>
              </p:cNvPr>
              <p:cNvSpPr/>
              <p:nvPr/>
            </p:nvSpPr>
            <p:spPr bwMode="gray">
              <a:xfrm>
                <a:off x="4285313" y="5454231"/>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19" name="TextBox 18">
                <a:extLst>
                  <a:ext uri="{FF2B5EF4-FFF2-40B4-BE49-F238E27FC236}">
                    <a16:creationId xmlns:a16="http://schemas.microsoft.com/office/drawing/2014/main" id="{BDF9179A-3DCF-46F8-B954-1628974E7C63}"/>
                  </a:ext>
                </a:extLst>
              </p:cNvPr>
              <p:cNvSpPr txBox="1"/>
              <p:nvPr/>
            </p:nvSpPr>
            <p:spPr>
              <a:xfrm rot="17636878">
                <a:off x="3999787" y="4770370"/>
                <a:ext cx="129234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050" b="0" i="1" u="none" strike="noStrike" kern="1200" cap="none" spc="0" normalizeH="0" baseline="0" noProof="0">
                    <a:ln>
                      <a:noFill/>
                    </a:ln>
                    <a:solidFill>
                      <a:srgbClr val="82C55B"/>
                    </a:solidFill>
                    <a:effectLst/>
                    <a:uLnTx/>
                    <a:uFillTx/>
                    <a:latin typeface="verdana"/>
                    <a:ea typeface="+mn-ea"/>
                    <a:cs typeface="Arial" charset="0"/>
                  </a:rPr>
                  <a:t>Aug 2017</a:t>
                </a:r>
              </a:p>
            </p:txBody>
          </p:sp>
          <p:sp>
            <p:nvSpPr>
              <p:cNvPr id="20" name="Oval 19">
                <a:extLst>
                  <a:ext uri="{FF2B5EF4-FFF2-40B4-BE49-F238E27FC236}">
                    <a16:creationId xmlns:a16="http://schemas.microsoft.com/office/drawing/2014/main" id="{920876F9-7E16-438D-9A55-899ABA8402A2}"/>
                  </a:ext>
                </a:extLst>
              </p:cNvPr>
              <p:cNvSpPr/>
              <p:nvPr/>
            </p:nvSpPr>
            <p:spPr bwMode="gray">
              <a:xfrm>
                <a:off x="4496957" y="5454231"/>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21" name="TextBox 20">
                <a:extLst>
                  <a:ext uri="{FF2B5EF4-FFF2-40B4-BE49-F238E27FC236}">
                    <a16:creationId xmlns:a16="http://schemas.microsoft.com/office/drawing/2014/main" id="{280AE27D-B705-4D8E-B3A3-EA85413347BD}"/>
                  </a:ext>
                </a:extLst>
              </p:cNvPr>
              <p:cNvSpPr txBox="1"/>
              <p:nvPr/>
            </p:nvSpPr>
            <p:spPr>
              <a:xfrm rot="17636878">
                <a:off x="4162534" y="4776614"/>
                <a:ext cx="129554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050" b="0" i="1" u="none" strike="noStrike" kern="1200" cap="none" spc="0" normalizeH="0" baseline="0" noProof="0">
                    <a:ln>
                      <a:noFill/>
                    </a:ln>
                    <a:solidFill>
                      <a:srgbClr val="82C55B"/>
                    </a:solidFill>
                    <a:effectLst/>
                    <a:uLnTx/>
                    <a:uFillTx/>
                    <a:latin typeface="verdana"/>
                    <a:ea typeface="+mn-ea"/>
                    <a:cs typeface="Arial" charset="0"/>
                  </a:rPr>
                  <a:t>Nov 2017</a:t>
                </a:r>
              </a:p>
            </p:txBody>
          </p:sp>
          <p:sp>
            <p:nvSpPr>
              <p:cNvPr id="22" name="Oval 21">
                <a:extLst>
                  <a:ext uri="{FF2B5EF4-FFF2-40B4-BE49-F238E27FC236}">
                    <a16:creationId xmlns:a16="http://schemas.microsoft.com/office/drawing/2014/main" id="{87957781-AE12-4C20-BD07-AA1AE6711A31}"/>
                  </a:ext>
                </a:extLst>
              </p:cNvPr>
              <p:cNvSpPr/>
              <p:nvPr/>
            </p:nvSpPr>
            <p:spPr bwMode="gray">
              <a:xfrm>
                <a:off x="4854071" y="5460967"/>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23" name="TextBox 22">
                <a:extLst>
                  <a:ext uri="{FF2B5EF4-FFF2-40B4-BE49-F238E27FC236}">
                    <a16:creationId xmlns:a16="http://schemas.microsoft.com/office/drawing/2014/main" id="{8CA1125B-5BB9-4BC3-B89D-E9B88F9537DD}"/>
                  </a:ext>
                </a:extLst>
              </p:cNvPr>
              <p:cNvSpPr txBox="1"/>
              <p:nvPr/>
            </p:nvSpPr>
            <p:spPr>
              <a:xfrm rot="17636878">
                <a:off x="4574933" y="4800875"/>
                <a:ext cx="121539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050" b="0" i="1" u="none" strike="noStrike" kern="1200" cap="none" spc="0" normalizeH="0" baseline="0" noProof="0">
                    <a:ln>
                      <a:noFill/>
                    </a:ln>
                    <a:solidFill>
                      <a:srgbClr val="82C55B"/>
                    </a:solidFill>
                    <a:effectLst/>
                    <a:uLnTx/>
                    <a:uFillTx/>
                    <a:latin typeface="verdana"/>
                    <a:ea typeface="+mn-ea"/>
                    <a:cs typeface="Arial" charset="0"/>
                  </a:rPr>
                  <a:t>Jul 2018</a:t>
                </a:r>
              </a:p>
            </p:txBody>
          </p:sp>
          <p:sp>
            <p:nvSpPr>
              <p:cNvPr id="24" name="Oval 23">
                <a:extLst>
                  <a:ext uri="{FF2B5EF4-FFF2-40B4-BE49-F238E27FC236}">
                    <a16:creationId xmlns:a16="http://schemas.microsoft.com/office/drawing/2014/main" id="{5764094E-C608-4BD7-978E-6B0E1A0F86E4}"/>
                  </a:ext>
                </a:extLst>
              </p:cNvPr>
              <p:cNvSpPr/>
              <p:nvPr/>
            </p:nvSpPr>
            <p:spPr bwMode="gray">
              <a:xfrm>
                <a:off x="5133107" y="5457727"/>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25" name="TextBox 24">
                <a:extLst>
                  <a:ext uri="{FF2B5EF4-FFF2-40B4-BE49-F238E27FC236}">
                    <a16:creationId xmlns:a16="http://schemas.microsoft.com/office/drawing/2014/main" id="{55B6E373-4FBD-48D2-89C7-26D783D81B69}"/>
                  </a:ext>
                </a:extLst>
              </p:cNvPr>
              <p:cNvSpPr txBox="1"/>
              <p:nvPr/>
            </p:nvSpPr>
            <p:spPr>
              <a:xfrm rot="17636878">
                <a:off x="4324638" y="3981640"/>
                <a:ext cx="298671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ESAs supervisory statement </a:t>
                </a:r>
                <a:r>
                  <a:rPr kumimoji="0" lang="en-GB" sz="1050" b="0" i="1" u="none" strike="noStrike" kern="1200" cap="none" spc="0" normalizeH="0" baseline="0" noProof="0">
                    <a:ln>
                      <a:noFill/>
                    </a:ln>
                    <a:solidFill>
                      <a:srgbClr val="82C55B"/>
                    </a:solidFill>
                    <a:effectLst/>
                    <a:uLnTx/>
                    <a:uFillTx/>
                    <a:latin typeface="verdana"/>
                    <a:ea typeface="+mn-ea"/>
                    <a:cs typeface="Arial" charset="0"/>
                  </a:rPr>
                  <a:t>Feb 2019</a:t>
                </a:r>
              </a:p>
            </p:txBody>
          </p:sp>
          <p:sp>
            <p:nvSpPr>
              <p:cNvPr id="26" name="Oval 25">
                <a:extLst>
                  <a:ext uri="{FF2B5EF4-FFF2-40B4-BE49-F238E27FC236}">
                    <a16:creationId xmlns:a16="http://schemas.microsoft.com/office/drawing/2014/main" id="{4F11069E-2741-4640-BC24-889A8C33CC79}"/>
                  </a:ext>
                </a:extLst>
              </p:cNvPr>
              <p:cNvSpPr/>
              <p:nvPr/>
            </p:nvSpPr>
            <p:spPr bwMode="gray">
              <a:xfrm>
                <a:off x="5333143" y="5457153"/>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27" name="TextBox 26">
                <a:extLst>
                  <a:ext uri="{FF2B5EF4-FFF2-40B4-BE49-F238E27FC236}">
                    <a16:creationId xmlns:a16="http://schemas.microsoft.com/office/drawing/2014/main" id="{404429C8-853F-4011-8EC8-B210D65377AD}"/>
                  </a:ext>
                </a:extLst>
              </p:cNvPr>
              <p:cNvSpPr txBox="1"/>
              <p:nvPr/>
            </p:nvSpPr>
            <p:spPr>
              <a:xfrm rot="17636878">
                <a:off x="5009444" y="4755815"/>
                <a:ext cx="132119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100" b="0" i="1" u="none" strike="noStrike" kern="1200" cap="none" spc="0" normalizeH="0" baseline="0" noProof="0">
                    <a:ln>
                      <a:noFill/>
                    </a:ln>
                    <a:solidFill>
                      <a:srgbClr val="82C55B"/>
                    </a:solidFill>
                    <a:effectLst/>
                    <a:uLnTx/>
                    <a:uFillTx/>
                    <a:latin typeface="verdana"/>
                    <a:ea typeface="+mn-ea"/>
                    <a:cs typeface="Arial" charset="0"/>
                  </a:rPr>
                  <a:t>Apr 2019</a:t>
                </a:r>
              </a:p>
            </p:txBody>
          </p:sp>
          <p:sp>
            <p:nvSpPr>
              <p:cNvPr id="28" name="Oval 27">
                <a:extLst>
                  <a:ext uri="{FF2B5EF4-FFF2-40B4-BE49-F238E27FC236}">
                    <a16:creationId xmlns:a16="http://schemas.microsoft.com/office/drawing/2014/main" id="{CE336ABA-8AAF-4AD5-8DBF-E7FEB57A52DF}"/>
                  </a:ext>
                </a:extLst>
              </p:cNvPr>
              <p:cNvSpPr/>
              <p:nvPr/>
            </p:nvSpPr>
            <p:spPr bwMode="gray">
              <a:xfrm>
                <a:off x="6205905" y="5457727"/>
                <a:ext cx="162683" cy="162683"/>
              </a:xfrm>
              <a:prstGeom prst="ellipse">
                <a:avLst/>
              </a:prstGeom>
              <a:solidFill>
                <a:srgbClr val="096FA7"/>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29" name="TextBox 28">
                <a:extLst>
                  <a:ext uri="{FF2B5EF4-FFF2-40B4-BE49-F238E27FC236}">
                    <a16:creationId xmlns:a16="http://schemas.microsoft.com/office/drawing/2014/main" id="{91122F45-6262-412D-A762-08FC583DC4B1}"/>
                  </a:ext>
                </a:extLst>
              </p:cNvPr>
              <p:cNvSpPr txBox="1"/>
              <p:nvPr/>
            </p:nvSpPr>
            <p:spPr>
              <a:xfrm rot="17636878">
                <a:off x="5646632" y="4347363"/>
                <a:ext cx="2220480" cy="207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96FA7"/>
                    </a:solidFill>
                    <a:effectLst/>
                    <a:uLnTx/>
                    <a:uFillTx/>
                    <a:latin typeface="verdana"/>
                    <a:ea typeface="+mn-ea"/>
                    <a:cs typeface="Arial" charset="0"/>
                  </a:rPr>
                  <a:t>Level 2 RTS review </a:t>
                </a:r>
                <a:r>
                  <a:rPr kumimoji="0" lang="en-GB" sz="1050" b="0" i="1" u="none" strike="noStrike" kern="1200" cap="none" spc="0" normalizeH="0" baseline="0" noProof="0">
                    <a:ln>
                      <a:noFill/>
                    </a:ln>
                    <a:solidFill>
                      <a:srgbClr val="096FA7"/>
                    </a:solidFill>
                    <a:effectLst/>
                    <a:uLnTx/>
                    <a:uFillTx/>
                    <a:latin typeface="verdana"/>
                    <a:ea typeface="+mn-ea"/>
                    <a:cs typeface="Arial" charset="0"/>
                  </a:rPr>
                  <a:t>Jan 2023</a:t>
                </a:r>
              </a:p>
            </p:txBody>
          </p:sp>
          <p:sp>
            <p:nvSpPr>
              <p:cNvPr id="35" name="Oval 34">
                <a:extLst>
                  <a:ext uri="{FF2B5EF4-FFF2-40B4-BE49-F238E27FC236}">
                    <a16:creationId xmlns:a16="http://schemas.microsoft.com/office/drawing/2014/main" id="{3A77FD2B-5C5D-494D-BD90-1E01072B9411}"/>
                  </a:ext>
                </a:extLst>
              </p:cNvPr>
              <p:cNvSpPr/>
              <p:nvPr/>
            </p:nvSpPr>
            <p:spPr bwMode="gray">
              <a:xfrm>
                <a:off x="6696884" y="5452700"/>
                <a:ext cx="162683" cy="162683"/>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36" name="TextBox 35">
                <a:extLst>
                  <a:ext uri="{FF2B5EF4-FFF2-40B4-BE49-F238E27FC236}">
                    <a16:creationId xmlns:a16="http://schemas.microsoft.com/office/drawing/2014/main" id="{471C117A-9EBB-4D56-960B-2E07B04CBA35}"/>
                  </a:ext>
                </a:extLst>
              </p:cNvPr>
              <p:cNvSpPr txBox="1"/>
              <p:nvPr/>
            </p:nvSpPr>
            <p:spPr>
              <a:xfrm rot="17636878">
                <a:off x="5932013" y="4120853"/>
                <a:ext cx="2758481" cy="207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Level 1 review</a:t>
                </a:r>
                <a:endParaRPr kumimoji="0" lang="en-GB" sz="1050" b="0" i="1" u="none" strike="noStrike" kern="1200" cap="none" spc="0" normalizeH="0" baseline="0" noProof="0">
                  <a:ln>
                    <a:noFill/>
                  </a:ln>
                  <a:solidFill>
                    <a:srgbClr val="002957"/>
                  </a:solidFill>
                  <a:effectLst/>
                  <a:uLnTx/>
                  <a:uFillTx/>
                  <a:latin typeface="verdana"/>
                  <a:ea typeface="+mn-ea"/>
                  <a:cs typeface="Arial" charset="0"/>
                </a:endParaRPr>
              </a:p>
            </p:txBody>
          </p:sp>
          <p:sp>
            <p:nvSpPr>
              <p:cNvPr id="37" name="Oval 36">
                <a:extLst>
                  <a:ext uri="{FF2B5EF4-FFF2-40B4-BE49-F238E27FC236}">
                    <a16:creationId xmlns:a16="http://schemas.microsoft.com/office/drawing/2014/main" id="{6D68C8E0-2EF1-4B2E-8ADD-73DACC440C62}"/>
                  </a:ext>
                </a:extLst>
              </p:cNvPr>
              <p:cNvSpPr/>
              <p:nvPr/>
            </p:nvSpPr>
            <p:spPr bwMode="gray">
              <a:xfrm>
                <a:off x="7075160" y="5460428"/>
                <a:ext cx="626181" cy="162683"/>
              </a:xfrm>
              <a:prstGeom prst="ellipse">
                <a:avLst/>
              </a:prstGeom>
              <a:noFill/>
              <a:ln w="28575" cmpd="sng">
                <a:solidFill>
                  <a:srgbClr val="096FA7"/>
                </a:solidFill>
                <a:prstDash val="sysDot"/>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38" name="Oval 37">
                <a:extLst>
                  <a:ext uri="{FF2B5EF4-FFF2-40B4-BE49-F238E27FC236}">
                    <a16:creationId xmlns:a16="http://schemas.microsoft.com/office/drawing/2014/main" id="{EB623AA5-EFDC-4C93-A0EC-D602AD485FE7}"/>
                  </a:ext>
                </a:extLst>
              </p:cNvPr>
              <p:cNvSpPr/>
              <p:nvPr/>
            </p:nvSpPr>
            <p:spPr bwMode="gray">
              <a:xfrm>
                <a:off x="7727953" y="5457725"/>
                <a:ext cx="674850" cy="162683"/>
              </a:xfrm>
              <a:prstGeom prst="ellipse">
                <a:avLst/>
              </a:prstGeom>
              <a:noFill/>
              <a:ln w="28575" cmpd="sng">
                <a:solidFill>
                  <a:srgbClr val="82C55B"/>
                </a:solidFill>
                <a:prstDash val="sysDot"/>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39" name="TextBox 38">
                <a:extLst>
                  <a:ext uri="{FF2B5EF4-FFF2-40B4-BE49-F238E27FC236}">
                    <a16:creationId xmlns:a16="http://schemas.microsoft.com/office/drawing/2014/main" id="{E3957F56-4D4B-4A5C-94C9-0F3373D19A74}"/>
                  </a:ext>
                </a:extLst>
              </p:cNvPr>
              <p:cNvSpPr txBox="1"/>
              <p:nvPr/>
            </p:nvSpPr>
            <p:spPr>
              <a:xfrm rot="17636878">
                <a:off x="6762881" y="4390693"/>
                <a:ext cx="2173993" cy="207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96FA7"/>
                    </a:solidFill>
                    <a:effectLst/>
                    <a:uLnTx/>
                    <a:uFillTx/>
                    <a:latin typeface="verdana"/>
                    <a:ea typeface="+mn-ea"/>
                    <a:cs typeface="Arial" charset="0"/>
                  </a:rPr>
                  <a:t>Expected changes to Level 2</a:t>
                </a:r>
                <a:endParaRPr kumimoji="0" lang="en-GB" sz="1050" b="0" i="1" u="none" strike="noStrike" kern="1200" cap="none" spc="0" normalizeH="0" baseline="0" noProof="0">
                  <a:ln>
                    <a:noFill/>
                  </a:ln>
                  <a:solidFill>
                    <a:srgbClr val="096FA7"/>
                  </a:solidFill>
                  <a:effectLst/>
                  <a:uLnTx/>
                  <a:uFillTx/>
                  <a:latin typeface="verdana"/>
                  <a:ea typeface="+mn-ea"/>
                  <a:cs typeface="Arial" charset="0"/>
                </a:endParaRPr>
              </a:p>
            </p:txBody>
          </p:sp>
          <p:sp>
            <p:nvSpPr>
              <p:cNvPr id="40" name="Oval 39">
                <a:extLst>
                  <a:ext uri="{FF2B5EF4-FFF2-40B4-BE49-F238E27FC236}">
                    <a16:creationId xmlns:a16="http://schemas.microsoft.com/office/drawing/2014/main" id="{D5BCCE6A-590B-4AF0-828B-CDEAB1BBBB53}"/>
                  </a:ext>
                </a:extLst>
              </p:cNvPr>
              <p:cNvSpPr/>
              <p:nvPr/>
            </p:nvSpPr>
            <p:spPr bwMode="gray">
              <a:xfrm>
                <a:off x="3024525" y="6270446"/>
                <a:ext cx="162683" cy="162683"/>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41" name="TextBox 40">
                <a:extLst>
                  <a:ext uri="{FF2B5EF4-FFF2-40B4-BE49-F238E27FC236}">
                    <a16:creationId xmlns:a16="http://schemas.microsoft.com/office/drawing/2014/main" id="{5EEDF89B-4B36-4454-BE7C-0CF852DE36DB}"/>
                  </a:ext>
                </a:extLst>
              </p:cNvPr>
              <p:cNvSpPr txBox="1"/>
              <p:nvPr/>
            </p:nvSpPr>
            <p:spPr>
              <a:xfrm>
                <a:off x="3232181" y="6222621"/>
                <a:ext cx="7489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Level 1</a:t>
                </a:r>
                <a:endParaRPr kumimoji="0" lang="en-GB" sz="1050" b="0" i="1" u="none" strike="noStrike" kern="1200" cap="none" spc="0" normalizeH="0" baseline="0" noProof="0">
                  <a:ln>
                    <a:noFill/>
                  </a:ln>
                  <a:solidFill>
                    <a:srgbClr val="002957"/>
                  </a:solidFill>
                  <a:effectLst/>
                  <a:uLnTx/>
                  <a:uFillTx/>
                  <a:latin typeface="verdana"/>
                  <a:ea typeface="+mn-ea"/>
                  <a:cs typeface="Arial" charset="0"/>
                </a:endParaRPr>
              </a:p>
            </p:txBody>
          </p:sp>
          <p:sp>
            <p:nvSpPr>
              <p:cNvPr id="42" name="Oval 41">
                <a:extLst>
                  <a:ext uri="{FF2B5EF4-FFF2-40B4-BE49-F238E27FC236}">
                    <a16:creationId xmlns:a16="http://schemas.microsoft.com/office/drawing/2014/main" id="{1B05E0E9-4149-4032-BA65-A82F25B439A5}"/>
                  </a:ext>
                </a:extLst>
              </p:cNvPr>
              <p:cNvSpPr/>
              <p:nvPr/>
            </p:nvSpPr>
            <p:spPr bwMode="gray">
              <a:xfrm>
                <a:off x="4446714" y="6270449"/>
                <a:ext cx="162683" cy="162683"/>
              </a:xfrm>
              <a:prstGeom prst="ellipse">
                <a:avLst/>
              </a:prstGeom>
              <a:solidFill>
                <a:srgbClr val="096FA7"/>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43" name="TextBox 42">
                <a:extLst>
                  <a:ext uri="{FF2B5EF4-FFF2-40B4-BE49-F238E27FC236}">
                    <a16:creationId xmlns:a16="http://schemas.microsoft.com/office/drawing/2014/main" id="{D747B5D4-E221-4EDA-B8F7-4ECD3DADDC89}"/>
                  </a:ext>
                </a:extLst>
              </p:cNvPr>
              <p:cNvSpPr txBox="1"/>
              <p:nvPr/>
            </p:nvSpPr>
            <p:spPr>
              <a:xfrm>
                <a:off x="4654376" y="6222621"/>
                <a:ext cx="7489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96FA7"/>
                    </a:solidFill>
                    <a:effectLst/>
                    <a:uLnTx/>
                    <a:uFillTx/>
                    <a:latin typeface="verdana"/>
                    <a:ea typeface="+mn-ea"/>
                    <a:cs typeface="Arial" charset="0"/>
                  </a:rPr>
                  <a:t>Level 2</a:t>
                </a:r>
                <a:endParaRPr kumimoji="0" lang="en-GB" sz="1050" b="0" i="1" u="none" strike="noStrike" kern="1200" cap="none" spc="0" normalizeH="0" baseline="0" noProof="0">
                  <a:ln>
                    <a:noFill/>
                  </a:ln>
                  <a:solidFill>
                    <a:srgbClr val="096FA7"/>
                  </a:solidFill>
                  <a:effectLst/>
                  <a:uLnTx/>
                  <a:uFillTx/>
                  <a:latin typeface="verdana"/>
                  <a:ea typeface="+mn-ea"/>
                  <a:cs typeface="Arial" charset="0"/>
                </a:endParaRPr>
              </a:p>
            </p:txBody>
          </p:sp>
          <p:sp>
            <p:nvSpPr>
              <p:cNvPr id="44" name="Oval 43">
                <a:extLst>
                  <a:ext uri="{FF2B5EF4-FFF2-40B4-BE49-F238E27FC236}">
                    <a16:creationId xmlns:a16="http://schemas.microsoft.com/office/drawing/2014/main" id="{26B27CD0-D00D-4CFF-853B-89CBECC27431}"/>
                  </a:ext>
                </a:extLst>
              </p:cNvPr>
              <p:cNvSpPr/>
              <p:nvPr/>
            </p:nvSpPr>
            <p:spPr bwMode="gray">
              <a:xfrm>
                <a:off x="5878435" y="6270449"/>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45" name="TextBox 44">
                <a:extLst>
                  <a:ext uri="{FF2B5EF4-FFF2-40B4-BE49-F238E27FC236}">
                    <a16:creationId xmlns:a16="http://schemas.microsoft.com/office/drawing/2014/main" id="{2A3D771C-D093-409A-8889-65C98AF6A9CF}"/>
                  </a:ext>
                </a:extLst>
              </p:cNvPr>
              <p:cNvSpPr txBox="1"/>
              <p:nvPr/>
            </p:nvSpPr>
            <p:spPr>
              <a:xfrm>
                <a:off x="6086095" y="6222621"/>
                <a:ext cx="7489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Level 3</a:t>
                </a:r>
                <a:endParaRPr kumimoji="0" lang="en-GB" sz="1050" b="0" i="1" u="none" strike="noStrike" kern="1200" cap="none" spc="0" normalizeH="0" baseline="0" noProof="0">
                  <a:ln>
                    <a:noFill/>
                  </a:ln>
                  <a:solidFill>
                    <a:srgbClr val="82C55B"/>
                  </a:solidFill>
                  <a:effectLst/>
                  <a:uLnTx/>
                  <a:uFillTx/>
                  <a:latin typeface="verdana"/>
                  <a:ea typeface="+mn-ea"/>
                  <a:cs typeface="Arial" charset="0"/>
                </a:endParaRPr>
              </a:p>
            </p:txBody>
          </p:sp>
          <p:sp>
            <p:nvSpPr>
              <p:cNvPr id="46" name="Oval 45">
                <a:extLst>
                  <a:ext uri="{FF2B5EF4-FFF2-40B4-BE49-F238E27FC236}">
                    <a16:creationId xmlns:a16="http://schemas.microsoft.com/office/drawing/2014/main" id="{33AAB5C8-C552-491B-B81E-A5CB383CE8D2}"/>
                  </a:ext>
                </a:extLst>
              </p:cNvPr>
              <p:cNvSpPr/>
              <p:nvPr/>
            </p:nvSpPr>
            <p:spPr bwMode="gray">
              <a:xfrm>
                <a:off x="3528003" y="5450791"/>
                <a:ext cx="162683" cy="162683"/>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47" name="Oval 46">
                <a:extLst>
                  <a:ext uri="{FF2B5EF4-FFF2-40B4-BE49-F238E27FC236}">
                    <a16:creationId xmlns:a16="http://schemas.microsoft.com/office/drawing/2014/main" id="{5F5B6BBB-DFA8-432E-B756-D585FDDA57CE}"/>
                  </a:ext>
                </a:extLst>
              </p:cNvPr>
              <p:cNvSpPr/>
              <p:nvPr/>
            </p:nvSpPr>
            <p:spPr bwMode="gray">
              <a:xfrm>
                <a:off x="3315818" y="5457725"/>
                <a:ext cx="162683" cy="162683"/>
              </a:xfrm>
              <a:prstGeom prst="ellipse">
                <a:avLst/>
              </a:prstGeom>
              <a:solidFill>
                <a:srgbClr val="096FA7"/>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48" name="TextBox 47">
                <a:extLst>
                  <a:ext uri="{FF2B5EF4-FFF2-40B4-BE49-F238E27FC236}">
                    <a16:creationId xmlns:a16="http://schemas.microsoft.com/office/drawing/2014/main" id="{D163A694-CACB-4E90-8B12-6BA737B0C874}"/>
                  </a:ext>
                </a:extLst>
              </p:cNvPr>
              <p:cNvSpPr txBox="1"/>
              <p:nvPr/>
            </p:nvSpPr>
            <p:spPr>
              <a:xfrm rot="17706734">
                <a:off x="2530547" y="4000870"/>
                <a:ext cx="2985113"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96FA7"/>
                    </a:solidFill>
                    <a:effectLst/>
                    <a:uLnTx/>
                    <a:uFillTx/>
                    <a:latin typeface="verdana"/>
                    <a:ea typeface="+mn-ea"/>
                    <a:cs typeface="Arial" charset="0"/>
                  </a:rPr>
                  <a:t>Rejection Level 2 RTS by EP </a:t>
                </a:r>
                <a:r>
                  <a:rPr kumimoji="0" lang="en-GB" sz="1050" b="0" i="1" u="none" strike="noStrike" kern="1200" cap="none" spc="0" normalizeH="0" baseline="0" noProof="0">
                    <a:ln>
                      <a:noFill/>
                    </a:ln>
                    <a:solidFill>
                      <a:srgbClr val="096FA7"/>
                    </a:solidFill>
                    <a:effectLst/>
                    <a:uLnTx/>
                    <a:uFillTx/>
                    <a:latin typeface="verdana"/>
                    <a:ea typeface="+mn-ea"/>
                    <a:cs typeface="Arial" charset="0"/>
                  </a:rPr>
                  <a:t>Sep 2016</a:t>
                </a:r>
              </a:p>
            </p:txBody>
          </p:sp>
          <p:sp>
            <p:nvSpPr>
              <p:cNvPr id="51" name="TextBox 50">
                <a:extLst>
                  <a:ext uri="{FF2B5EF4-FFF2-40B4-BE49-F238E27FC236}">
                    <a16:creationId xmlns:a16="http://schemas.microsoft.com/office/drawing/2014/main" id="{7D7DEFCD-925C-4A70-9A81-7A269B430F61}"/>
                  </a:ext>
                </a:extLst>
              </p:cNvPr>
              <p:cNvSpPr txBox="1"/>
              <p:nvPr/>
            </p:nvSpPr>
            <p:spPr>
              <a:xfrm rot="17738169">
                <a:off x="2596730" y="3750109"/>
                <a:ext cx="357020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Quick fix Level 1 PRIIPs Regulation </a:t>
                </a:r>
                <a:r>
                  <a:rPr kumimoji="0" lang="en-GB" sz="1050" b="0" i="1" u="none" strike="noStrike" kern="1200" cap="none" spc="0" normalizeH="0" baseline="0" noProof="0">
                    <a:ln>
                      <a:noFill/>
                    </a:ln>
                    <a:solidFill>
                      <a:srgbClr val="002957"/>
                    </a:solidFill>
                    <a:effectLst/>
                    <a:uLnTx/>
                    <a:uFillTx/>
                    <a:latin typeface="verdana"/>
                    <a:ea typeface="+mn-ea"/>
                    <a:cs typeface="Arial" charset="0"/>
                  </a:rPr>
                  <a:t>Dec 2016</a:t>
                </a:r>
              </a:p>
            </p:txBody>
          </p:sp>
          <p:sp>
            <p:nvSpPr>
              <p:cNvPr id="52" name="Oval 51">
                <a:extLst>
                  <a:ext uri="{FF2B5EF4-FFF2-40B4-BE49-F238E27FC236}">
                    <a16:creationId xmlns:a16="http://schemas.microsoft.com/office/drawing/2014/main" id="{B9C7993E-9FEA-4718-B057-15AB028ECC7D}"/>
                  </a:ext>
                </a:extLst>
              </p:cNvPr>
              <p:cNvSpPr/>
              <p:nvPr/>
            </p:nvSpPr>
            <p:spPr bwMode="gray">
              <a:xfrm>
                <a:off x="5529390" y="5463474"/>
                <a:ext cx="162683" cy="162683"/>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53" name="TextBox 52">
                <a:extLst>
                  <a:ext uri="{FF2B5EF4-FFF2-40B4-BE49-F238E27FC236}">
                    <a16:creationId xmlns:a16="http://schemas.microsoft.com/office/drawing/2014/main" id="{44B840F6-8C7D-4712-8910-4F0B89B1C85F}"/>
                  </a:ext>
                </a:extLst>
              </p:cNvPr>
              <p:cNvSpPr txBox="1"/>
              <p:nvPr/>
            </p:nvSpPr>
            <p:spPr>
              <a:xfrm rot="17636878">
                <a:off x="4726531" y="3987386"/>
                <a:ext cx="297549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82C55B"/>
                    </a:solidFill>
                    <a:effectLst/>
                    <a:uLnTx/>
                    <a:uFillTx/>
                    <a:latin typeface="verdana"/>
                    <a:ea typeface="+mn-ea"/>
                    <a:cs typeface="Arial" charset="0"/>
                  </a:rPr>
                  <a:t>ESAs supervisory statement </a:t>
                </a:r>
                <a:r>
                  <a:rPr kumimoji="0" lang="en-GB" sz="1050" b="0" i="1" u="none" strike="noStrike" kern="1200" cap="none" spc="0" normalizeH="0" baseline="0" noProof="0">
                    <a:ln>
                      <a:noFill/>
                    </a:ln>
                    <a:solidFill>
                      <a:srgbClr val="82C55B"/>
                    </a:solidFill>
                    <a:effectLst/>
                    <a:uLnTx/>
                    <a:uFillTx/>
                    <a:latin typeface="verdana"/>
                    <a:ea typeface="+mn-ea"/>
                    <a:cs typeface="Arial" charset="0"/>
                  </a:rPr>
                  <a:t>Oct 2019</a:t>
                </a:r>
              </a:p>
            </p:txBody>
          </p:sp>
          <p:sp>
            <p:nvSpPr>
              <p:cNvPr id="54" name="TextBox 53">
                <a:extLst>
                  <a:ext uri="{FF2B5EF4-FFF2-40B4-BE49-F238E27FC236}">
                    <a16:creationId xmlns:a16="http://schemas.microsoft.com/office/drawing/2014/main" id="{35611863-4C19-4D08-BBB6-30D6882A786D}"/>
                  </a:ext>
                </a:extLst>
              </p:cNvPr>
              <p:cNvSpPr txBox="1"/>
              <p:nvPr/>
            </p:nvSpPr>
            <p:spPr>
              <a:xfrm rot="17636878">
                <a:off x="7309999" y="4412596"/>
                <a:ext cx="2093843" cy="2075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b="1">
                    <a:solidFill>
                      <a:srgbClr val="82C55B"/>
                    </a:solidFill>
                    <a:latin typeface="verdana"/>
                    <a:cs typeface="Arial" charset="0"/>
                  </a:rPr>
                  <a:t>Expected</a:t>
                </a:r>
                <a:r>
                  <a:rPr kumimoji="0" lang="en-GB" sz="1050" b="1" i="0" u="none" strike="noStrike" kern="1200" cap="none" spc="0" normalizeH="0" baseline="0" noProof="0">
                    <a:ln>
                      <a:noFill/>
                    </a:ln>
                    <a:solidFill>
                      <a:srgbClr val="82C55B"/>
                    </a:solidFill>
                    <a:effectLst/>
                    <a:uLnTx/>
                    <a:uFillTx/>
                    <a:latin typeface="verdana"/>
                    <a:ea typeface="+mn-ea"/>
                    <a:cs typeface="Arial" charset="0"/>
                  </a:rPr>
                  <a:t> changes to Level 3</a:t>
                </a:r>
                <a:endParaRPr kumimoji="0" lang="en-GB" sz="1050" b="0" i="1" u="none" strike="noStrike" kern="1200" cap="none" spc="0" normalizeH="0" baseline="0" noProof="0">
                  <a:ln>
                    <a:noFill/>
                  </a:ln>
                  <a:solidFill>
                    <a:srgbClr val="82C55B"/>
                  </a:solidFill>
                  <a:effectLst/>
                  <a:uLnTx/>
                  <a:uFillTx/>
                  <a:latin typeface="verdana"/>
                  <a:ea typeface="+mn-ea"/>
                  <a:cs typeface="Arial" charset="0"/>
                </a:endParaRPr>
              </a:p>
            </p:txBody>
          </p:sp>
        </p:grpSp>
        <p:sp>
          <p:nvSpPr>
            <p:cNvPr id="60" name="TextBox 59">
              <a:extLst>
                <a:ext uri="{FF2B5EF4-FFF2-40B4-BE49-F238E27FC236}">
                  <a16:creationId xmlns:a16="http://schemas.microsoft.com/office/drawing/2014/main" id="{6FAA14A4-2564-4781-A272-0227FC6ECA8D}"/>
                </a:ext>
              </a:extLst>
            </p:cNvPr>
            <p:cNvSpPr txBox="1"/>
            <p:nvPr/>
          </p:nvSpPr>
          <p:spPr>
            <a:xfrm rot="17636878">
              <a:off x="6339297" y="3635239"/>
              <a:ext cx="342750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100" b="0" i="1" u="none" strike="noStrike" kern="1200" cap="none" spc="0" normalizeH="0" baseline="0" noProof="0">
                  <a:ln>
                    <a:noFill/>
                  </a:ln>
                  <a:solidFill>
                    <a:srgbClr val="82C55B"/>
                  </a:solidFill>
                  <a:effectLst/>
                  <a:uLnTx/>
                  <a:uFillTx/>
                  <a:latin typeface="verdana"/>
                  <a:ea typeface="+mn-ea"/>
                  <a:cs typeface="Arial" charset="0"/>
                </a:rPr>
                <a:t>Nov 2022 + Dec 2022 + Jan 2023</a:t>
              </a:r>
            </a:p>
          </p:txBody>
        </p:sp>
        <p:sp>
          <p:nvSpPr>
            <p:cNvPr id="61" name="TextBox 60">
              <a:extLst>
                <a:ext uri="{FF2B5EF4-FFF2-40B4-BE49-F238E27FC236}">
                  <a16:creationId xmlns:a16="http://schemas.microsoft.com/office/drawing/2014/main" id="{F8C9EEDB-6E90-4982-99E7-658BA6EF0290}"/>
                </a:ext>
              </a:extLst>
            </p:cNvPr>
            <p:cNvSpPr txBox="1"/>
            <p:nvPr/>
          </p:nvSpPr>
          <p:spPr>
            <a:xfrm rot="17738169">
              <a:off x="6863874" y="3597622"/>
              <a:ext cx="349835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End UCITS exemption </a:t>
              </a:r>
              <a:r>
                <a:rPr kumimoji="0" lang="en-GB" sz="1050" b="0" i="1" u="none" strike="noStrike" kern="1200" cap="none" spc="0" normalizeH="0" baseline="0" noProof="0">
                  <a:ln>
                    <a:noFill/>
                  </a:ln>
                  <a:solidFill>
                    <a:srgbClr val="002957"/>
                  </a:solidFill>
                  <a:effectLst/>
                  <a:uLnTx/>
                  <a:uFillTx/>
                  <a:latin typeface="verdana"/>
                  <a:ea typeface="+mn-ea"/>
                  <a:cs typeface="Arial" charset="0"/>
                </a:rPr>
                <a:t>Jan 2023</a:t>
              </a:r>
            </a:p>
          </p:txBody>
        </p:sp>
        <p:sp>
          <p:nvSpPr>
            <p:cNvPr id="63" name="TextBox 62">
              <a:extLst>
                <a:ext uri="{FF2B5EF4-FFF2-40B4-BE49-F238E27FC236}">
                  <a16:creationId xmlns:a16="http://schemas.microsoft.com/office/drawing/2014/main" id="{335EE124-5A91-4CBE-AC92-2D724F9769DF}"/>
                </a:ext>
              </a:extLst>
            </p:cNvPr>
            <p:cNvSpPr txBox="1"/>
            <p:nvPr/>
          </p:nvSpPr>
          <p:spPr>
            <a:xfrm rot="17738169">
              <a:off x="9907533" y="3585889"/>
              <a:ext cx="349835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2957"/>
                  </a:solidFill>
                  <a:effectLst/>
                  <a:uLnTx/>
                  <a:uFillTx/>
                  <a:latin typeface="verdana"/>
                  <a:ea typeface="+mn-ea"/>
                  <a:cs typeface="Arial" charset="0"/>
                </a:rPr>
                <a:t>ESAP </a:t>
              </a:r>
              <a:r>
                <a:rPr kumimoji="0" lang="en-GB" sz="1050" b="0" i="1" u="none" strike="noStrike" kern="1200" cap="none" spc="0" normalizeH="0" baseline="0" noProof="0">
                  <a:ln>
                    <a:noFill/>
                  </a:ln>
                  <a:solidFill>
                    <a:srgbClr val="002957"/>
                  </a:solidFill>
                  <a:effectLst/>
                  <a:uLnTx/>
                  <a:uFillTx/>
                  <a:latin typeface="verdana"/>
                  <a:ea typeface="+mn-ea"/>
                  <a:cs typeface="Arial" charset="0"/>
                </a:rPr>
                <a:t>Jan 2028</a:t>
              </a:r>
            </a:p>
          </p:txBody>
        </p:sp>
      </p:grpSp>
      <p:sp>
        <p:nvSpPr>
          <p:cNvPr id="64" name="Oval 63">
            <a:extLst>
              <a:ext uri="{FF2B5EF4-FFF2-40B4-BE49-F238E27FC236}">
                <a16:creationId xmlns:a16="http://schemas.microsoft.com/office/drawing/2014/main" id="{DC236312-1A68-46F1-9FD3-CD0BE772B909}"/>
              </a:ext>
            </a:extLst>
          </p:cNvPr>
          <p:cNvSpPr/>
          <p:nvPr/>
        </p:nvSpPr>
        <p:spPr bwMode="gray">
          <a:xfrm>
            <a:off x="10290433" y="5394462"/>
            <a:ext cx="198989" cy="198989"/>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56" name="Title 3">
            <a:extLst>
              <a:ext uri="{FF2B5EF4-FFF2-40B4-BE49-F238E27FC236}">
                <a16:creationId xmlns:a16="http://schemas.microsoft.com/office/drawing/2014/main" id="{B305628E-8A80-44FB-A220-ED98D480013A}"/>
              </a:ext>
            </a:extLst>
          </p:cNvPr>
          <p:cNvSpPr>
            <a:spLocks noGrp="1"/>
          </p:cNvSpPr>
          <p:nvPr>
            <p:ph type="title"/>
          </p:nvPr>
        </p:nvSpPr>
        <p:spPr>
          <a:xfrm>
            <a:off x="531385" y="370777"/>
            <a:ext cx="12147550" cy="430887"/>
          </a:xfrm>
        </p:spPr>
        <p:txBody>
          <a:bodyPr/>
          <a:lstStyle/>
          <a:p>
            <a:pPr eaLnBrk="1" hangingPunct="1"/>
            <a:r>
              <a:rPr lang="en-GB" sz="2700">
                <a:latin typeface="+mj-lt"/>
                <a:cs typeface="Arial" charset="0"/>
              </a:rPr>
              <a:t>How Level 2 and 3 increase complexity</a:t>
            </a:r>
            <a:endParaRPr lang="en-GB" sz="2700" noProof="0">
              <a:latin typeface="+mj-lt"/>
              <a:cs typeface="Arial" charset="0"/>
            </a:endParaRPr>
          </a:p>
        </p:txBody>
      </p:sp>
      <p:sp>
        <p:nvSpPr>
          <p:cNvPr id="65" name="TextBox 64">
            <a:extLst>
              <a:ext uri="{FF2B5EF4-FFF2-40B4-BE49-F238E27FC236}">
                <a16:creationId xmlns:a16="http://schemas.microsoft.com/office/drawing/2014/main" id="{16666A20-89F7-4029-B860-3B0BC9B7CEEB}"/>
              </a:ext>
            </a:extLst>
          </p:cNvPr>
          <p:cNvSpPr txBox="1"/>
          <p:nvPr/>
        </p:nvSpPr>
        <p:spPr>
          <a:xfrm>
            <a:off x="6507692" y="5802816"/>
            <a:ext cx="2408899"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F78F1E"/>
                </a:solidFill>
                <a:effectLst/>
                <a:uLnTx/>
                <a:uFillTx/>
                <a:latin typeface="verdana"/>
                <a:ea typeface="+mn-ea"/>
                <a:cs typeface="Arial" charset="0"/>
              </a:rPr>
              <a:t>RIS presentation May 2023</a:t>
            </a:r>
          </a:p>
        </p:txBody>
      </p:sp>
      <p:sp>
        <p:nvSpPr>
          <p:cNvPr id="4" name="TextBox 3">
            <a:extLst>
              <a:ext uri="{FF2B5EF4-FFF2-40B4-BE49-F238E27FC236}">
                <a16:creationId xmlns:a16="http://schemas.microsoft.com/office/drawing/2014/main" id="{9D012ECF-E5A9-04A0-62E4-689BE1BB0D46}"/>
              </a:ext>
            </a:extLst>
          </p:cNvPr>
          <p:cNvSpPr txBox="1"/>
          <p:nvPr/>
        </p:nvSpPr>
        <p:spPr>
          <a:xfrm>
            <a:off x="482099" y="947276"/>
            <a:ext cx="8781506" cy="1231106"/>
          </a:xfrm>
          <a:prstGeom prst="rect">
            <a:avLst/>
          </a:prstGeom>
          <a:noFill/>
        </p:spPr>
        <p:txBody>
          <a:bodyPr wrap="square" rtlCol="0">
            <a:spAutoFit/>
          </a:bodyPr>
          <a:lstStyle/>
          <a:p>
            <a:r>
              <a:rPr lang="en-GB" sz="2000" b="1" dirty="0">
                <a:solidFill>
                  <a:schemeClr val="accent2"/>
                </a:solidFill>
              </a:rPr>
              <a:t>The Example of the PRIIPs KID:</a:t>
            </a:r>
          </a:p>
          <a:p>
            <a:pPr marL="285750" indent="-285750">
              <a:buFont typeface="Wingdings" panose="05000000000000000000" pitchFamily="2" charset="2"/>
              <a:buChar char="§"/>
            </a:pPr>
            <a:r>
              <a:rPr lang="en-GB" b="1" dirty="0"/>
              <a:t>27 disclosures in Level 1… and 92 disclosures in Level 2 = 119!</a:t>
            </a:r>
          </a:p>
          <a:p>
            <a:pPr marL="285750" indent="-285750">
              <a:buFont typeface="Wingdings" panose="05000000000000000000" pitchFamily="2" charset="2"/>
              <a:buChar char="§"/>
            </a:pPr>
            <a:r>
              <a:rPr lang="en-GB" b="1" dirty="0"/>
              <a:t>17 batches of changes</a:t>
            </a:r>
          </a:p>
          <a:p>
            <a:pPr marL="285750" indent="-285750">
              <a:buFont typeface="Wingdings" panose="05000000000000000000" pitchFamily="2" charset="2"/>
              <a:buChar char="§"/>
            </a:pPr>
            <a:r>
              <a:rPr lang="en-GB" b="1" dirty="0"/>
              <a:t>And Q&amp;As continue...</a:t>
            </a:r>
          </a:p>
        </p:txBody>
      </p:sp>
      <p:sp>
        <p:nvSpPr>
          <p:cNvPr id="6" name="Oval 5">
            <a:extLst>
              <a:ext uri="{FF2B5EF4-FFF2-40B4-BE49-F238E27FC236}">
                <a16:creationId xmlns:a16="http://schemas.microsoft.com/office/drawing/2014/main" id="{967EC780-AF1B-CAB4-3234-29A762AA24AF}"/>
              </a:ext>
            </a:extLst>
          </p:cNvPr>
          <p:cNvSpPr/>
          <p:nvPr/>
        </p:nvSpPr>
        <p:spPr bwMode="gray">
          <a:xfrm>
            <a:off x="9759292" y="5398772"/>
            <a:ext cx="198989" cy="198988"/>
          </a:xfrm>
          <a:prstGeom prst="ellipse">
            <a:avLst/>
          </a:prstGeom>
          <a:solidFill>
            <a:schemeClr val="tx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9" name="TextBox 8">
            <a:extLst>
              <a:ext uri="{FF2B5EF4-FFF2-40B4-BE49-F238E27FC236}">
                <a16:creationId xmlns:a16="http://schemas.microsoft.com/office/drawing/2014/main" id="{C5697487-B9FA-7F4D-07D2-D52A4EF5DD9A}"/>
              </a:ext>
            </a:extLst>
          </p:cNvPr>
          <p:cNvSpPr txBox="1"/>
          <p:nvPr/>
        </p:nvSpPr>
        <p:spPr>
          <a:xfrm rot="17636878">
            <a:off x="8905613" y="3744081"/>
            <a:ext cx="3374080"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50" b="1">
                <a:solidFill>
                  <a:srgbClr val="002957"/>
                </a:solidFill>
                <a:latin typeface="verdana"/>
                <a:cs typeface="Arial" charset="0"/>
              </a:rPr>
              <a:t>Official L</a:t>
            </a:r>
            <a:r>
              <a:rPr kumimoji="0" lang="en-GB" sz="1050" b="1" i="0" u="none" strike="noStrike" kern="1200" cap="none" spc="0" normalizeH="0" baseline="0" noProof="0" err="1">
                <a:ln>
                  <a:noFill/>
                </a:ln>
                <a:solidFill>
                  <a:srgbClr val="002957"/>
                </a:solidFill>
                <a:effectLst/>
                <a:uLnTx/>
                <a:uFillTx/>
                <a:latin typeface="verdana"/>
                <a:ea typeface="+mn-ea"/>
                <a:cs typeface="Arial" charset="0"/>
              </a:rPr>
              <a:t>evel</a:t>
            </a:r>
            <a:r>
              <a:rPr kumimoji="0" lang="en-GB" sz="1050" b="1" i="0" u="none" strike="noStrike" kern="1200" cap="none" spc="0" normalizeH="0" baseline="0" noProof="0">
                <a:ln>
                  <a:noFill/>
                </a:ln>
                <a:solidFill>
                  <a:srgbClr val="002957"/>
                </a:solidFill>
                <a:effectLst/>
                <a:uLnTx/>
                <a:uFillTx/>
                <a:latin typeface="verdana"/>
                <a:ea typeface="+mn-ea"/>
                <a:cs typeface="Arial" charset="0"/>
              </a:rPr>
              <a:t> 1 review</a:t>
            </a:r>
            <a:endParaRPr kumimoji="0" lang="en-GB" sz="1050" b="0" i="1" u="none" strike="noStrike" kern="1200" cap="none" spc="0" normalizeH="0" baseline="0" noProof="0">
              <a:ln>
                <a:noFill/>
              </a:ln>
              <a:solidFill>
                <a:srgbClr val="002957"/>
              </a:solidFill>
              <a:effectLst/>
              <a:uLnTx/>
              <a:uFillTx/>
              <a:latin typeface="verdana"/>
              <a:ea typeface="+mn-ea"/>
              <a:cs typeface="Arial" charset="0"/>
            </a:endParaRPr>
          </a:p>
        </p:txBody>
      </p:sp>
      <p:sp>
        <p:nvSpPr>
          <p:cNvPr id="10" name="TextBox 9">
            <a:extLst>
              <a:ext uri="{FF2B5EF4-FFF2-40B4-BE49-F238E27FC236}">
                <a16:creationId xmlns:a16="http://schemas.microsoft.com/office/drawing/2014/main" id="{28168ACF-E673-FE60-A4A5-7FA6830147B8}"/>
              </a:ext>
            </a:extLst>
          </p:cNvPr>
          <p:cNvSpPr txBox="1"/>
          <p:nvPr/>
        </p:nvSpPr>
        <p:spPr>
          <a:xfrm rot="17636878">
            <a:off x="6721769" y="3394938"/>
            <a:ext cx="424124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82C55B"/>
                </a:solidFill>
                <a:effectLst/>
                <a:uLnTx/>
                <a:uFillTx/>
                <a:latin typeface="verdana"/>
                <a:ea typeface="+mn-ea"/>
                <a:cs typeface="Arial" charset="0"/>
              </a:rPr>
              <a:t>Q&amp;As </a:t>
            </a:r>
            <a:r>
              <a:rPr kumimoji="0" lang="en-GB" sz="1100" b="0" i="1" u="none" strike="noStrike" kern="1200" cap="none" spc="0" normalizeH="0" baseline="0" noProof="0">
                <a:ln>
                  <a:noFill/>
                </a:ln>
                <a:solidFill>
                  <a:srgbClr val="82C55B"/>
                </a:solidFill>
                <a:effectLst/>
                <a:uLnTx/>
                <a:uFillTx/>
                <a:latin typeface="verdana"/>
                <a:ea typeface="+mn-ea"/>
                <a:cs typeface="Arial" charset="0"/>
              </a:rPr>
              <a:t>December 2023 + March 2024 + </a:t>
            </a:r>
            <a:r>
              <a:rPr lang="en-GB" sz="1100" i="1">
                <a:solidFill>
                  <a:srgbClr val="82C55B"/>
                </a:solidFill>
                <a:latin typeface="verdana"/>
                <a:cs typeface="Arial" charset="0"/>
              </a:rPr>
              <a:t>July</a:t>
            </a:r>
            <a:r>
              <a:rPr kumimoji="0" lang="en-GB" sz="1100" b="0" i="1" u="none" strike="noStrike" kern="1200" cap="none" spc="0" normalizeH="0" baseline="0" noProof="0">
                <a:ln>
                  <a:noFill/>
                </a:ln>
                <a:solidFill>
                  <a:srgbClr val="82C55B"/>
                </a:solidFill>
                <a:effectLst/>
                <a:uLnTx/>
                <a:uFillTx/>
                <a:latin typeface="verdana"/>
                <a:ea typeface="+mn-ea"/>
                <a:cs typeface="Arial" charset="0"/>
              </a:rPr>
              <a:t> 2024</a:t>
            </a:r>
          </a:p>
        </p:txBody>
      </p:sp>
      <p:sp>
        <p:nvSpPr>
          <p:cNvPr id="59" name="Oval 58">
            <a:extLst>
              <a:ext uri="{FF2B5EF4-FFF2-40B4-BE49-F238E27FC236}">
                <a16:creationId xmlns:a16="http://schemas.microsoft.com/office/drawing/2014/main" id="{BC742220-F1C4-4BC2-945C-21E77B9A067F}"/>
              </a:ext>
            </a:extLst>
          </p:cNvPr>
          <p:cNvSpPr/>
          <p:nvPr/>
        </p:nvSpPr>
        <p:spPr bwMode="gray">
          <a:xfrm>
            <a:off x="6775784" y="5401937"/>
            <a:ext cx="198989" cy="198989"/>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57" name="Oval 56">
            <a:extLst>
              <a:ext uri="{FF2B5EF4-FFF2-40B4-BE49-F238E27FC236}">
                <a16:creationId xmlns:a16="http://schemas.microsoft.com/office/drawing/2014/main" id="{08B95125-13FF-4E87-BC84-05CCBF2146EA}"/>
              </a:ext>
            </a:extLst>
          </p:cNvPr>
          <p:cNvSpPr/>
          <p:nvPr/>
        </p:nvSpPr>
        <p:spPr bwMode="gray">
          <a:xfrm>
            <a:off x="6496901" y="5409985"/>
            <a:ext cx="198989" cy="198989"/>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
        <p:nvSpPr>
          <p:cNvPr id="30" name="Oval 29">
            <a:extLst>
              <a:ext uri="{FF2B5EF4-FFF2-40B4-BE49-F238E27FC236}">
                <a16:creationId xmlns:a16="http://schemas.microsoft.com/office/drawing/2014/main" id="{9E9A37CB-04B2-F3BF-8B4C-4F20B53FC0E3}"/>
              </a:ext>
            </a:extLst>
          </p:cNvPr>
          <p:cNvSpPr/>
          <p:nvPr/>
        </p:nvSpPr>
        <p:spPr bwMode="gray">
          <a:xfrm>
            <a:off x="7887852" y="5394607"/>
            <a:ext cx="198989" cy="198989"/>
          </a:xfrm>
          <a:prstGeom prst="ellipse">
            <a:avLst/>
          </a:prstGeom>
          <a:solidFill>
            <a:schemeClr val="accent2"/>
          </a:solidFill>
          <a:ln w="28575" cmpd="sng">
            <a:noFill/>
            <a:miter lim="800000"/>
            <a:headEnd/>
            <a:tailEnd/>
          </a:ln>
          <a:effectLst/>
        </p:spPr>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957"/>
              </a:solidFill>
              <a:effectLst/>
              <a:uLnTx/>
              <a:uFillTx/>
              <a:latin typeface="verdana"/>
              <a:ea typeface="+mn-ea"/>
              <a:cs typeface="Arial" charset="0"/>
            </a:endParaRPr>
          </a:p>
        </p:txBody>
      </p:sp>
    </p:spTree>
    <p:extLst>
      <p:ext uri="{BB962C8B-B14F-4D97-AF65-F5344CB8AC3E}">
        <p14:creationId xmlns:p14="http://schemas.microsoft.com/office/powerpoint/2010/main" val="379943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48AC-DBF9-87DD-EC83-8CB128FEB1B0}"/>
              </a:ext>
            </a:extLst>
          </p:cNvPr>
          <p:cNvSpPr>
            <a:spLocks noGrp="1"/>
          </p:cNvSpPr>
          <p:nvPr>
            <p:ph type="title"/>
          </p:nvPr>
        </p:nvSpPr>
        <p:spPr>
          <a:xfrm>
            <a:off x="517525" y="395288"/>
            <a:ext cx="12137390" cy="430887"/>
          </a:xfrm>
        </p:spPr>
        <p:txBody>
          <a:bodyPr/>
          <a:lstStyle/>
          <a:p>
            <a:r>
              <a:rPr lang="en-GB" sz="2700"/>
              <a:t>More to be done to simplify disclosures in the RIS proposals</a:t>
            </a:r>
          </a:p>
        </p:txBody>
      </p:sp>
      <p:sp>
        <p:nvSpPr>
          <p:cNvPr id="4" name="Slide Number Placeholder 3">
            <a:extLst>
              <a:ext uri="{FF2B5EF4-FFF2-40B4-BE49-F238E27FC236}">
                <a16:creationId xmlns:a16="http://schemas.microsoft.com/office/drawing/2014/main" id="{ED869125-E07C-9B29-4BF7-C4A118DBC678}"/>
              </a:ext>
            </a:extLst>
          </p:cNvPr>
          <p:cNvSpPr>
            <a:spLocks noGrp="1"/>
          </p:cNvSpPr>
          <p:nvPr>
            <p:ph type="sldNum" sz="quarter" idx="10"/>
          </p:nvPr>
        </p:nvSpPr>
        <p:spPr/>
        <p:txBody>
          <a:bodyPr/>
          <a:lstStyle/>
          <a:p>
            <a:fld id="{1A67FEBB-CD14-4265-853F-FA2A04A55FD9}" type="slidenum">
              <a:rPr lang="en-US" smtClean="0"/>
              <a:pPr/>
              <a:t>5</a:t>
            </a:fld>
            <a:endParaRPr lang="en-US"/>
          </a:p>
        </p:txBody>
      </p:sp>
      <p:sp>
        <p:nvSpPr>
          <p:cNvPr id="8" name="Rectangle: Rounded Corners 7">
            <a:extLst>
              <a:ext uri="{FF2B5EF4-FFF2-40B4-BE49-F238E27FC236}">
                <a16:creationId xmlns:a16="http://schemas.microsoft.com/office/drawing/2014/main" id="{3ECD2483-A950-7733-ADB5-C4827267C11A}"/>
              </a:ext>
            </a:extLst>
          </p:cNvPr>
          <p:cNvSpPr/>
          <p:nvPr/>
        </p:nvSpPr>
        <p:spPr bwMode="gray">
          <a:xfrm>
            <a:off x="527051" y="1133475"/>
            <a:ext cx="4854575" cy="942975"/>
          </a:xfrm>
          <a:prstGeom prst="roundRect">
            <a:avLst/>
          </a:prstGeom>
          <a:solidFill>
            <a:schemeClr val="bg1"/>
          </a:solidFill>
          <a:ln w="28575" cmpd="sng">
            <a:solidFill>
              <a:srgbClr val="FF0000"/>
            </a:solidFill>
            <a:miter lim="800000"/>
            <a:headEnd/>
            <a:tailEnd/>
          </a:ln>
          <a:effectLst/>
        </p:spPr>
        <p:txBody>
          <a:bodyPr wrap="none" lIns="0" tIns="0" rIns="0" bIns="0" rtlCol="0" anchor="ctr"/>
          <a:lstStyle/>
          <a:p>
            <a:pPr algn="ctr"/>
            <a:r>
              <a:rPr lang="en-GB"/>
              <a:t>A standardised format</a:t>
            </a:r>
          </a:p>
          <a:p>
            <a:pPr algn="ctr"/>
            <a:r>
              <a:rPr lang="en-GB"/>
              <a:t>would not work for diverse </a:t>
            </a:r>
          </a:p>
          <a:p>
            <a:pPr algn="ctr"/>
            <a:r>
              <a:rPr lang="en-GB"/>
              <a:t>products and markets</a:t>
            </a:r>
          </a:p>
        </p:txBody>
      </p:sp>
      <p:sp>
        <p:nvSpPr>
          <p:cNvPr id="9" name="Rectangle: Rounded Corners 8">
            <a:extLst>
              <a:ext uri="{FF2B5EF4-FFF2-40B4-BE49-F238E27FC236}">
                <a16:creationId xmlns:a16="http://schemas.microsoft.com/office/drawing/2014/main" id="{61C8ADF7-BF49-C2C0-9266-7AF614938423}"/>
              </a:ext>
            </a:extLst>
          </p:cNvPr>
          <p:cNvSpPr/>
          <p:nvPr/>
        </p:nvSpPr>
        <p:spPr bwMode="gray">
          <a:xfrm>
            <a:off x="527051" y="2190750"/>
            <a:ext cx="4854575" cy="942975"/>
          </a:xfrm>
          <a:prstGeom prst="roundRect">
            <a:avLst/>
          </a:prstGeom>
          <a:solidFill>
            <a:schemeClr val="bg1"/>
          </a:solidFill>
          <a:ln w="28575" cmpd="sng">
            <a:solidFill>
              <a:srgbClr val="FF0000"/>
            </a:solidFill>
            <a:miter lim="800000"/>
            <a:headEnd/>
            <a:tailEnd/>
          </a:ln>
          <a:effectLst/>
        </p:spPr>
        <p:txBody>
          <a:bodyPr wrap="none" lIns="0" tIns="0" rIns="0" bIns="0" rtlCol="0" anchor="ctr"/>
          <a:lstStyle/>
          <a:p>
            <a:pPr algn="ctr"/>
            <a:r>
              <a:rPr lang="en-GB"/>
              <a:t>A new annual statement for all products </a:t>
            </a:r>
          </a:p>
          <a:p>
            <a:pPr algn="ctr"/>
            <a:r>
              <a:rPr lang="en-GB">
                <a:latin typeface="+mj-lt"/>
                <a:cs typeface="+mn-cs"/>
              </a:rPr>
              <a:t>would confuse existing clients</a:t>
            </a:r>
          </a:p>
        </p:txBody>
      </p:sp>
      <p:sp>
        <p:nvSpPr>
          <p:cNvPr id="10" name="Rectangle: Rounded Corners 9">
            <a:extLst>
              <a:ext uri="{FF2B5EF4-FFF2-40B4-BE49-F238E27FC236}">
                <a16:creationId xmlns:a16="http://schemas.microsoft.com/office/drawing/2014/main" id="{8109CA47-14B0-4E93-78C1-0FE0D8080BCB}"/>
              </a:ext>
            </a:extLst>
          </p:cNvPr>
          <p:cNvSpPr/>
          <p:nvPr/>
        </p:nvSpPr>
        <p:spPr bwMode="gray">
          <a:xfrm>
            <a:off x="527050" y="3267075"/>
            <a:ext cx="4854575" cy="942975"/>
          </a:xfrm>
          <a:prstGeom prst="roundRect">
            <a:avLst/>
          </a:prstGeom>
          <a:solidFill>
            <a:schemeClr val="bg1"/>
          </a:solidFill>
          <a:ln w="28575" cmpd="sng">
            <a:solidFill>
              <a:srgbClr val="FF0000"/>
            </a:solidFill>
            <a:miter lim="800000"/>
            <a:headEnd/>
            <a:tailEnd/>
          </a:ln>
          <a:effectLst/>
        </p:spPr>
        <p:txBody>
          <a:bodyPr wrap="none" lIns="0" tIns="0" rIns="0" bIns="0" rtlCol="0" anchor="ctr"/>
          <a:lstStyle/>
          <a:p>
            <a:pPr algn="ctr"/>
            <a:r>
              <a:rPr lang="en-GB"/>
              <a:t>New complexity and/or risk warnings</a:t>
            </a:r>
          </a:p>
          <a:p>
            <a:pPr algn="ctr"/>
            <a:r>
              <a:rPr lang="en-GB">
                <a:latin typeface="+mj-lt"/>
              </a:rPr>
              <a:t>would discourage consumers </a:t>
            </a:r>
            <a:endParaRPr lang="en-GB">
              <a:latin typeface="+mj-lt"/>
              <a:cs typeface="+mn-cs"/>
            </a:endParaRPr>
          </a:p>
        </p:txBody>
      </p:sp>
      <p:sp>
        <p:nvSpPr>
          <p:cNvPr id="11" name="Rectangle: Rounded Corners 10">
            <a:extLst>
              <a:ext uri="{FF2B5EF4-FFF2-40B4-BE49-F238E27FC236}">
                <a16:creationId xmlns:a16="http://schemas.microsoft.com/office/drawing/2014/main" id="{209E5E6E-7D85-0DE6-707A-28A94B36657F}"/>
              </a:ext>
            </a:extLst>
          </p:cNvPr>
          <p:cNvSpPr/>
          <p:nvPr/>
        </p:nvSpPr>
        <p:spPr bwMode="gray">
          <a:xfrm>
            <a:off x="527049" y="4343400"/>
            <a:ext cx="4854575" cy="942975"/>
          </a:xfrm>
          <a:prstGeom prst="roundRect">
            <a:avLst/>
          </a:prstGeom>
          <a:solidFill>
            <a:schemeClr val="bg1"/>
          </a:solidFill>
          <a:ln w="28575" cmpd="sng">
            <a:solidFill>
              <a:srgbClr val="FF0000"/>
            </a:solidFill>
            <a:miter lim="800000"/>
            <a:headEnd/>
            <a:tailEnd/>
          </a:ln>
          <a:effectLst/>
        </p:spPr>
        <p:txBody>
          <a:bodyPr wrap="none" lIns="0" tIns="0" rIns="0" bIns="0" rtlCol="0" anchor="ctr"/>
          <a:lstStyle/>
          <a:p>
            <a:pPr algn="ctr"/>
            <a:r>
              <a:rPr lang="en-GB"/>
              <a:t>Language unfit for insurance </a:t>
            </a:r>
          </a:p>
          <a:p>
            <a:pPr algn="ctr"/>
            <a:r>
              <a:rPr lang="en-GB"/>
              <a:t>(</a:t>
            </a:r>
            <a:r>
              <a:rPr lang="en-GB" err="1"/>
              <a:t>eg</a:t>
            </a:r>
            <a:r>
              <a:rPr lang="en-GB"/>
              <a:t> “portfolio diversification”)  </a:t>
            </a:r>
            <a:endParaRPr lang="en-GB">
              <a:latin typeface="+mj-lt"/>
              <a:cs typeface="+mn-cs"/>
            </a:endParaRPr>
          </a:p>
        </p:txBody>
      </p:sp>
      <p:sp>
        <p:nvSpPr>
          <p:cNvPr id="12" name="Rectangle: Rounded Corners 11">
            <a:extLst>
              <a:ext uri="{FF2B5EF4-FFF2-40B4-BE49-F238E27FC236}">
                <a16:creationId xmlns:a16="http://schemas.microsoft.com/office/drawing/2014/main" id="{FA1A2500-A5F0-3756-6A09-BF1D3F56DFD5}"/>
              </a:ext>
            </a:extLst>
          </p:cNvPr>
          <p:cNvSpPr/>
          <p:nvPr/>
        </p:nvSpPr>
        <p:spPr bwMode="gray">
          <a:xfrm>
            <a:off x="527048" y="5400675"/>
            <a:ext cx="4854575" cy="942975"/>
          </a:xfrm>
          <a:prstGeom prst="roundRect">
            <a:avLst/>
          </a:prstGeom>
          <a:solidFill>
            <a:schemeClr val="bg1"/>
          </a:solidFill>
          <a:ln w="28575" cmpd="sng">
            <a:solidFill>
              <a:srgbClr val="FF0000"/>
            </a:solidFill>
            <a:miter lim="800000"/>
            <a:headEnd/>
            <a:tailEnd/>
          </a:ln>
          <a:effectLst/>
        </p:spPr>
        <p:txBody>
          <a:bodyPr wrap="none" lIns="0" tIns="0" rIns="0" bIns="0" rtlCol="0" anchor="ctr"/>
          <a:lstStyle/>
          <a:p>
            <a:pPr algn="ctr"/>
            <a:r>
              <a:rPr lang="en-GB"/>
              <a:t>The terms “customer” and</a:t>
            </a:r>
          </a:p>
          <a:p>
            <a:pPr algn="ctr"/>
            <a:r>
              <a:rPr lang="en-GB"/>
              <a:t> “consumer” are used interchangeably</a:t>
            </a:r>
            <a:endParaRPr lang="en-GB">
              <a:latin typeface="+mj-lt"/>
              <a:cs typeface="+mn-cs"/>
            </a:endParaRPr>
          </a:p>
        </p:txBody>
      </p:sp>
      <p:sp>
        <p:nvSpPr>
          <p:cNvPr id="13" name="Rectangle: Rounded Corners 12">
            <a:extLst>
              <a:ext uri="{FF2B5EF4-FFF2-40B4-BE49-F238E27FC236}">
                <a16:creationId xmlns:a16="http://schemas.microsoft.com/office/drawing/2014/main" id="{BBD986CD-8148-1E3D-ABBE-74EFFC0FC0A6}"/>
              </a:ext>
            </a:extLst>
          </p:cNvPr>
          <p:cNvSpPr/>
          <p:nvPr/>
        </p:nvSpPr>
        <p:spPr bwMode="gray">
          <a:xfrm>
            <a:off x="6384926" y="1133475"/>
            <a:ext cx="4854575" cy="94297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a:t>Oppose the Level 2 empowerment to </a:t>
            </a:r>
          </a:p>
          <a:p>
            <a:pPr algn="ctr"/>
            <a:r>
              <a:rPr lang="en-GB"/>
              <a:t>define standardised format and contents  </a:t>
            </a:r>
          </a:p>
        </p:txBody>
      </p:sp>
      <p:sp>
        <p:nvSpPr>
          <p:cNvPr id="14" name="Rectangle: Rounded Corners 13">
            <a:extLst>
              <a:ext uri="{FF2B5EF4-FFF2-40B4-BE49-F238E27FC236}">
                <a16:creationId xmlns:a16="http://schemas.microsoft.com/office/drawing/2014/main" id="{743B5B42-F22A-EE67-5CA8-B80EF2F7434B}"/>
              </a:ext>
            </a:extLst>
          </p:cNvPr>
          <p:cNvSpPr/>
          <p:nvPr/>
        </p:nvSpPr>
        <p:spPr bwMode="gray">
          <a:xfrm>
            <a:off x="6384926" y="2190750"/>
            <a:ext cx="4854575" cy="94297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a:latin typeface="+mj-lt"/>
                <a:cs typeface="+mn-cs"/>
              </a:rPr>
              <a:t>Clarify that the annual s</a:t>
            </a:r>
            <a:r>
              <a:rPr lang="en-GB">
                <a:latin typeface="+mj-lt"/>
              </a:rPr>
              <a:t>tatement </a:t>
            </a:r>
          </a:p>
          <a:p>
            <a:pPr algn="ctr"/>
            <a:r>
              <a:rPr lang="en-GB">
                <a:latin typeface="+mj-lt"/>
              </a:rPr>
              <a:t>should apply only to new contracts </a:t>
            </a:r>
          </a:p>
        </p:txBody>
      </p:sp>
      <p:sp>
        <p:nvSpPr>
          <p:cNvPr id="15" name="Rectangle: Rounded Corners 14">
            <a:extLst>
              <a:ext uri="{FF2B5EF4-FFF2-40B4-BE49-F238E27FC236}">
                <a16:creationId xmlns:a16="http://schemas.microsoft.com/office/drawing/2014/main" id="{AE8C9211-11EB-C5C2-01E6-5F1F7F513559}"/>
              </a:ext>
            </a:extLst>
          </p:cNvPr>
          <p:cNvSpPr/>
          <p:nvPr/>
        </p:nvSpPr>
        <p:spPr bwMode="gray">
          <a:xfrm>
            <a:off x="6384925" y="3267075"/>
            <a:ext cx="4854575" cy="94297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a:t>Avoid new warnings</a:t>
            </a:r>
            <a:endParaRPr lang="en-GB">
              <a:latin typeface="+mj-lt"/>
              <a:cs typeface="+mn-cs"/>
            </a:endParaRPr>
          </a:p>
        </p:txBody>
      </p:sp>
      <p:sp>
        <p:nvSpPr>
          <p:cNvPr id="16" name="Rectangle: Rounded Corners 15">
            <a:extLst>
              <a:ext uri="{FF2B5EF4-FFF2-40B4-BE49-F238E27FC236}">
                <a16:creationId xmlns:a16="http://schemas.microsoft.com/office/drawing/2014/main" id="{1EB5AD05-23FE-479A-7C2F-EA10B80F5AFA}"/>
              </a:ext>
            </a:extLst>
          </p:cNvPr>
          <p:cNvSpPr/>
          <p:nvPr/>
        </p:nvSpPr>
        <p:spPr bwMode="gray">
          <a:xfrm>
            <a:off x="6384924" y="4343400"/>
            <a:ext cx="4854575" cy="94297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a:t>Make sure that the language </a:t>
            </a:r>
          </a:p>
          <a:p>
            <a:pPr algn="ctr"/>
            <a:r>
              <a:rPr lang="en-GB"/>
              <a:t>is suitable for insurance</a:t>
            </a:r>
          </a:p>
        </p:txBody>
      </p:sp>
      <p:sp>
        <p:nvSpPr>
          <p:cNvPr id="17" name="Rectangle: Rounded Corners 16">
            <a:extLst>
              <a:ext uri="{FF2B5EF4-FFF2-40B4-BE49-F238E27FC236}">
                <a16:creationId xmlns:a16="http://schemas.microsoft.com/office/drawing/2014/main" id="{F9FDF07D-3011-F6B5-8BEA-C9334BCD9A4E}"/>
              </a:ext>
            </a:extLst>
          </p:cNvPr>
          <p:cNvSpPr/>
          <p:nvPr/>
        </p:nvSpPr>
        <p:spPr bwMode="gray">
          <a:xfrm>
            <a:off x="6384923" y="5400675"/>
            <a:ext cx="4854575" cy="94297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a:t> Use “consumer” as this is the right </a:t>
            </a:r>
          </a:p>
          <a:p>
            <a:pPr algn="ctr"/>
            <a:r>
              <a:rPr lang="en-GB"/>
              <a:t>term given the scope of the RIS </a:t>
            </a:r>
            <a:endParaRPr lang="en-GB">
              <a:latin typeface="+mj-lt"/>
              <a:cs typeface="+mn-cs"/>
            </a:endParaRPr>
          </a:p>
        </p:txBody>
      </p:sp>
      <p:sp>
        <p:nvSpPr>
          <p:cNvPr id="23" name="Arrow: Right 22">
            <a:extLst>
              <a:ext uri="{FF2B5EF4-FFF2-40B4-BE49-F238E27FC236}">
                <a16:creationId xmlns:a16="http://schemas.microsoft.com/office/drawing/2014/main" id="{7D9CA9B1-A525-FA49-A221-BFAE401443C6}"/>
              </a:ext>
            </a:extLst>
          </p:cNvPr>
          <p:cNvSpPr/>
          <p:nvPr/>
        </p:nvSpPr>
        <p:spPr bwMode="gray">
          <a:xfrm>
            <a:off x="5659438" y="1304924"/>
            <a:ext cx="447675" cy="600075"/>
          </a:xfrm>
          <a:prstGeom prst="rightArrow">
            <a:avLst/>
          </a:prstGeom>
          <a:solidFill>
            <a:srgbClr val="034DA2"/>
          </a:solidFill>
          <a:ln w="28575" cmpd="sng">
            <a:noFill/>
            <a:miter lim="800000"/>
            <a:headEnd/>
            <a:tailEnd/>
          </a:ln>
          <a:effectLst/>
        </p:spPr>
        <p:txBody>
          <a:bodyPr wrap="none" lIns="0" tIns="0" rIns="0" bIns="0" rtlCol="0" anchor="ctr"/>
          <a:lstStyle/>
          <a:p>
            <a:pPr algn="ctr"/>
            <a:endParaRPr lang="en-GB">
              <a:latin typeface="+mj-lt"/>
              <a:cs typeface="+mn-cs"/>
            </a:endParaRPr>
          </a:p>
        </p:txBody>
      </p:sp>
      <p:sp>
        <p:nvSpPr>
          <p:cNvPr id="24" name="Arrow: Right 23">
            <a:extLst>
              <a:ext uri="{FF2B5EF4-FFF2-40B4-BE49-F238E27FC236}">
                <a16:creationId xmlns:a16="http://schemas.microsoft.com/office/drawing/2014/main" id="{2FA0918D-A782-DAA5-9B97-68BB9C918FF1}"/>
              </a:ext>
            </a:extLst>
          </p:cNvPr>
          <p:cNvSpPr/>
          <p:nvPr/>
        </p:nvSpPr>
        <p:spPr bwMode="gray">
          <a:xfrm>
            <a:off x="5665788" y="2383748"/>
            <a:ext cx="447675" cy="600075"/>
          </a:xfrm>
          <a:prstGeom prst="rightArrow">
            <a:avLst/>
          </a:prstGeom>
          <a:solidFill>
            <a:srgbClr val="034DA2"/>
          </a:solidFill>
          <a:ln w="28575" cmpd="sng">
            <a:noFill/>
            <a:miter lim="800000"/>
            <a:headEnd/>
            <a:tailEnd/>
          </a:ln>
          <a:effectLst/>
        </p:spPr>
        <p:txBody>
          <a:bodyPr wrap="none" lIns="0" tIns="0" rIns="0" bIns="0" rtlCol="0" anchor="ctr"/>
          <a:lstStyle/>
          <a:p>
            <a:pPr algn="ctr"/>
            <a:endParaRPr lang="en-GB">
              <a:latin typeface="+mj-lt"/>
              <a:cs typeface="+mn-cs"/>
            </a:endParaRPr>
          </a:p>
        </p:txBody>
      </p:sp>
      <p:sp>
        <p:nvSpPr>
          <p:cNvPr id="25" name="Arrow: Right 24">
            <a:extLst>
              <a:ext uri="{FF2B5EF4-FFF2-40B4-BE49-F238E27FC236}">
                <a16:creationId xmlns:a16="http://schemas.microsoft.com/office/drawing/2014/main" id="{3509A7EE-C676-A7C7-6979-BD71472A2891}"/>
              </a:ext>
            </a:extLst>
          </p:cNvPr>
          <p:cNvSpPr/>
          <p:nvPr/>
        </p:nvSpPr>
        <p:spPr bwMode="gray">
          <a:xfrm>
            <a:off x="5665788" y="3462572"/>
            <a:ext cx="447675" cy="600075"/>
          </a:xfrm>
          <a:prstGeom prst="rightArrow">
            <a:avLst/>
          </a:prstGeom>
          <a:solidFill>
            <a:srgbClr val="034DA2"/>
          </a:solidFill>
          <a:ln w="28575" cmpd="sng">
            <a:noFill/>
            <a:miter lim="800000"/>
            <a:headEnd/>
            <a:tailEnd/>
          </a:ln>
          <a:effectLst/>
        </p:spPr>
        <p:txBody>
          <a:bodyPr wrap="none" lIns="0" tIns="0" rIns="0" bIns="0" rtlCol="0" anchor="ctr"/>
          <a:lstStyle/>
          <a:p>
            <a:pPr algn="ctr"/>
            <a:endParaRPr lang="en-GB">
              <a:latin typeface="+mj-lt"/>
              <a:cs typeface="+mn-cs"/>
            </a:endParaRPr>
          </a:p>
        </p:txBody>
      </p:sp>
      <p:sp>
        <p:nvSpPr>
          <p:cNvPr id="26" name="Arrow: Right 25">
            <a:extLst>
              <a:ext uri="{FF2B5EF4-FFF2-40B4-BE49-F238E27FC236}">
                <a16:creationId xmlns:a16="http://schemas.microsoft.com/office/drawing/2014/main" id="{EF150701-AF9E-DB38-235F-670F4D487525}"/>
              </a:ext>
            </a:extLst>
          </p:cNvPr>
          <p:cNvSpPr/>
          <p:nvPr/>
        </p:nvSpPr>
        <p:spPr bwMode="gray">
          <a:xfrm>
            <a:off x="5625307" y="4541396"/>
            <a:ext cx="447675" cy="600075"/>
          </a:xfrm>
          <a:prstGeom prst="rightArrow">
            <a:avLst/>
          </a:prstGeom>
          <a:solidFill>
            <a:srgbClr val="034DA2"/>
          </a:solidFill>
          <a:ln w="28575" cmpd="sng">
            <a:noFill/>
            <a:miter lim="800000"/>
            <a:headEnd/>
            <a:tailEnd/>
          </a:ln>
          <a:effectLst/>
        </p:spPr>
        <p:txBody>
          <a:bodyPr wrap="none" lIns="0" tIns="0" rIns="0" bIns="0" rtlCol="0" anchor="ctr"/>
          <a:lstStyle/>
          <a:p>
            <a:pPr algn="ctr"/>
            <a:endParaRPr lang="en-GB">
              <a:latin typeface="+mj-lt"/>
              <a:cs typeface="+mn-cs"/>
            </a:endParaRPr>
          </a:p>
        </p:txBody>
      </p:sp>
      <p:sp>
        <p:nvSpPr>
          <p:cNvPr id="27" name="Arrow: Right 26">
            <a:extLst>
              <a:ext uri="{FF2B5EF4-FFF2-40B4-BE49-F238E27FC236}">
                <a16:creationId xmlns:a16="http://schemas.microsoft.com/office/drawing/2014/main" id="{DFBF64AB-A2D2-4DFA-8FDC-0DA3BF02FAB4}"/>
              </a:ext>
            </a:extLst>
          </p:cNvPr>
          <p:cNvSpPr/>
          <p:nvPr/>
        </p:nvSpPr>
        <p:spPr bwMode="gray">
          <a:xfrm>
            <a:off x="5625307" y="5620220"/>
            <a:ext cx="447675" cy="600075"/>
          </a:xfrm>
          <a:prstGeom prst="rightArrow">
            <a:avLst/>
          </a:prstGeom>
          <a:solidFill>
            <a:srgbClr val="034DA2"/>
          </a:solidFill>
          <a:ln w="28575" cmpd="sng">
            <a:noFill/>
            <a:miter lim="800000"/>
            <a:headEnd/>
            <a:tailEnd/>
          </a:ln>
          <a:effectLst/>
        </p:spPr>
        <p:txBody>
          <a:bodyPr wrap="none" lIns="0" tIns="0" rIns="0" bIns="0" rtlCol="0" anchor="ctr"/>
          <a:lstStyle/>
          <a:p>
            <a:pPr algn="ctr"/>
            <a:endParaRPr lang="en-GB">
              <a:latin typeface="+mj-lt"/>
              <a:cs typeface="+mn-cs"/>
            </a:endParaRPr>
          </a:p>
        </p:txBody>
      </p:sp>
    </p:spTree>
    <p:extLst>
      <p:ext uri="{BB962C8B-B14F-4D97-AF65-F5344CB8AC3E}">
        <p14:creationId xmlns:p14="http://schemas.microsoft.com/office/powerpoint/2010/main" val="3507245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C2ECECB-596A-6BE0-4751-23FD870C9440}"/>
              </a:ext>
            </a:extLst>
          </p:cNvPr>
          <p:cNvPicPr>
            <a:picLocks noChangeAspect="1"/>
          </p:cNvPicPr>
          <p:nvPr/>
        </p:nvPicPr>
        <p:blipFill rotWithShape="1">
          <a:blip r:embed="rId12">
            <a:alphaModFix amt="20000"/>
          </a:blip>
          <a:srcRect l="2720" t="2977" r="1724" b="5156"/>
          <a:stretch/>
        </p:blipFill>
        <p:spPr>
          <a:xfrm>
            <a:off x="610456" y="773222"/>
            <a:ext cx="11211128" cy="5988323"/>
          </a:xfrm>
          <a:prstGeom prst="rect">
            <a:avLst/>
          </a:prstGeom>
        </p:spPr>
      </p:pic>
      <p:sp>
        <p:nvSpPr>
          <p:cNvPr id="49" name="Oval 48">
            <a:extLst>
              <a:ext uri="{FF2B5EF4-FFF2-40B4-BE49-F238E27FC236}">
                <a16:creationId xmlns:a16="http://schemas.microsoft.com/office/drawing/2014/main" id="{B6B213B2-7F88-E532-66D0-1D4084E5F878}"/>
              </a:ext>
            </a:extLst>
          </p:cNvPr>
          <p:cNvSpPr/>
          <p:nvPr/>
        </p:nvSpPr>
        <p:spPr bwMode="gray">
          <a:xfrm>
            <a:off x="1303670" y="2265640"/>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51" name="Oval 50">
            <a:extLst>
              <a:ext uri="{FF2B5EF4-FFF2-40B4-BE49-F238E27FC236}">
                <a16:creationId xmlns:a16="http://schemas.microsoft.com/office/drawing/2014/main" id="{16B2D0DF-F4DE-C00B-A615-66FE7D351F24}"/>
              </a:ext>
            </a:extLst>
          </p:cNvPr>
          <p:cNvSpPr/>
          <p:nvPr/>
        </p:nvSpPr>
        <p:spPr bwMode="gray">
          <a:xfrm>
            <a:off x="4559983" y="3579679"/>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53" name="Oval 52">
            <a:extLst>
              <a:ext uri="{FF2B5EF4-FFF2-40B4-BE49-F238E27FC236}">
                <a16:creationId xmlns:a16="http://schemas.microsoft.com/office/drawing/2014/main" id="{D2FF9D80-F09C-EFC8-4168-242E67708343}"/>
              </a:ext>
            </a:extLst>
          </p:cNvPr>
          <p:cNvSpPr/>
          <p:nvPr/>
        </p:nvSpPr>
        <p:spPr bwMode="gray">
          <a:xfrm>
            <a:off x="6932048" y="3821891"/>
            <a:ext cx="1332732"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59" name="Oval 58">
            <a:extLst>
              <a:ext uri="{FF2B5EF4-FFF2-40B4-BE49-F238E27FC236}">
                <a16:creationId xmlns:a16="http://schemas.microsoft.com/office/drawing/2014/main" id="{D5F9AC20-18D5-E870-8B40-6FEC39DF21A9}"/>
              </a:ext>
            </a:extLst>
          </p:cNvPr>
          <p:cNvSpPr/>
          <p:nvPr/>
        </p:nvSpPr>
        <p:spPr bwMode="gray">
          <a:xfrm>
            <a:off x="6208894" y="1965234"/>
            <a:ext cx="1396768" cy="1347673"/>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61" name="Oval 60">
            <a:extLst>
              <a:ext uri="{FF2B5EF4-FFF2-40B4-BE49-F238E27FC236}">
                <a16:creationId xmlns:a16="http://schemas.microsoft.com/office/drawing/2014/main" id="{1F4837E5-1211-2D34-CC7D-517AC642887F}"/>
              </a:ext>
            </a:extLst>
          </p:cNvPr>
          <p:cNvSpPr/>
          <p:nvPr/>
        </p:nvSpPr>
        <p:spPr bwMode="gray">
          <a:xfrm>
            <a:off x="8337822" y="2464115"/>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62" name="Oval 61">
            <a:extLst>
              <a:ext uri="{FF2B5EF4-FFF2-40B4-BE49-F238E27FC236}">
                <a16:creationId xmlns:a16="http://schemas.microsoft.com/office/drawing/2014/main" id="{909F342D-16BA-BCB8-78D1-DA1BC5F8A273}"/>
              </a:ext>
            </a:extLst>
          </p:cNvPr>
          <p:cNvSpPr/>
          <p:nvPr/>
        </p:nvSpPr>
        <p:spPr bwMode="gray">
          <a:xfrm>
            <a:off x="3794198" y="1528077"/>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0" name="Oval 9">
            <a:extLst>
              <a:ext uri="{FF2B5EF4-FFF2-40B4-BE49-F238E27FC236}">
                <a16:creationId xmlns:a16="http://schemas.microsoft.com/office/drawing/2014/main" id="{3E437BDF-ED2A-4F7D-BE39-E9D47D580E46}"/>
              </a:ext>
            </a:extLst>
          </p:cNvPr>
          <p:cNvSpPr/>
          <p:nvPr>
            <p:custDataLst>
              <p:tags r:id="rId1"/>
            </p:custDataLst>
          </p:nvPr>
        </p:nvSpPr>
        <p:spPr>
          <a:xfrm>
            <a:off x="2022119" y="3601507"/>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D7ECB24-8C24-4580-90F3-029AEF1B38D8}"/>
              </a:ext>
            </a:extLst>
          </p:cNvPr>
          <p:cNvSpPr/>
          <p:nvPr>
            <p:custDataLst>
              <p:tags r:id="rId2"/>
            </p:custDataLst>
          </p:nvPr>
        </p:nvSpPr>
        <p:spPr>
          <a:xfrm>
            <a:off x="3418394" y="4107090"/>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A7AC5A-FABA-413B-ADD3-66E8CEA9EC7D}"/>
              </a:ext>
            </a:extLst>
          </p:cNvPr>
          <p:cNvSpPr/>
          <p:nvPr>
            <p:custDataLst>
              <p:tags r:id="rId3"/>
            </p:custDataLst>
          </p:nvPr>
        </p:nvSpPr>
        <p:spPr>
          <a:xfrm>
            <a:off x="6788026" y="3442859"/>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E718714-9C19-4C73-A129-DF4573D7659C}"/>
              </a:ext>
            </a:extLst>
          </p:cNvPr>
          <p:cNvSpPr/>
          <p:nvPr>
            <p:custDataLst>
              <p:tags r:id="rId4"/>
            </p:custDataLst>
          </p:nvPr>
        </p:nvSpPr>
        <p:spPr>
          <a:xfrm>
            <a:off x="9719017" y="3492868"/>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73E6CB1-7264-4D8D-B3DF-D8DF0C94A6F8}"/>
              </a:ext>
            </a:extLst>
          </p:cNvPr>
          <p:cNvSpPr/>
          <p:nvPr>
            <p:custDataLst>
              <p:tags r:id="rId5"/>
            </p:custDataLst>
          </p:nvPr>
        </p:nvSpPr>
        <p:spPr>
          <a:xfrm>
            <a:off x="8139869" y="3733770"/>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6146">
            <a:extLst>
              <a:ext uri="{FF2B5EF4-FFF2-40B4-BE49-F238E27FC236}">
                <a16:creationId xmlns:a16="http://schemas.microsoft.com/office/drawing/2014/main" id="{0AA97C2C-1000-403D-8224-1DD39340E653}"/>
              </a:ext>
            </a:extLst>
          </p:cNvPr>
          <p:cNvSpPr/>
          <p:nvPr>
            <p:custDataLst>
              <p:tags r:id="rId6"/>
            </p:custDataLst>
          </p:nvPr>
        </p:nvSpPr>
        <p:spPr>
          <a:xfrm>
            <a:off x="4428080" y="2833239"/>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6146">
            <a:extLst>
              <a:ext uri="{FF2B5EF4-FFF2-40B4-BE49-F238E27FC236}">
                <a16:creationId xmlns:a16="http://schemas.microsoft.com/office/drawing/2014/main" id="{A7B20E1D-4D19-489A-8B1D-A58091CBA7AE}"/>
              </a:ext>
            </a:extLst>
          </p:cNvPr>
          <p:cNvSpPr/>
          <p:nvPr>
            <p:custDataLst>
              <p:tags r:id="rId7"/>
            </p:custDataLst>
          </p:nvPr>
        </p:nvSpPr>
        <p:spPr>
          <a:xfrm>
            <a:off x="5449104" y="3437587"/>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273F7F2-7BAB-40A6-A192-AD7AA197AE44}"/>
              </a:ext>
            </a:extLst>
          </p:cNvPr>
          <p:cNvSpPr txBox="1"/>
          <p:nvPr/>
        </p:nvSpPr>
        <p:spPr>
          <a:xfrm>
            <a:off x="1425964" y="2501608"/>
            <a:ext cx="1088868" cy="738664"/>
          </a:xfrm>
          <a:prstGeom prst="rect">
            <a:avLst/>
          </a:prstGeom>
          <a:noFill/>
        </p:spPr>
        <p:txBody>
          <a:bodyPr wrap="square" rtlCol="0">
            <a:spAutoFit/>
          </a:bodyPr>
          <a:lstStyle/>
          <a:p>
            <a:pPr algn="ctr"/>
            <a:r>
              <a:rPr lang="en-BE" sz="1400" b="1"/>
              <a:t>Laura </a:t>
            </a:r>
            <a:r>
              <a:rPr lang="en-GB" sz="1400" b="1"/>
              <a:t>searches online</a:t>
            </a:r>
          </a:p>
        </p:txBody>
      </p:sp>
      <p:sp>
        <p:nvSpPr>
          <p:cNvPr id="81" name="TextBox 80">
            <a:extLst>
              <a:ext uri="{FF2B5EF4-FFF2-40B4-BE49-F238E27FC236}">
                <a16:creationId xmlns:a16="http://schemas.microsoft.com/office/drawing/2014/main" id="{22E7CEFA-CD93-4A49-9192-9355E5C92AD3}"/>
              </a:ext>
            </a:extLst>
          </p:cNvPr>
          <p:cNvSpPr txBox="1"/>
          <p:nvPr/>
        </p:nvSpPr>
        <p:spPr>
          <a:xfrm>
            <a:off x="10664302" y="2194077"/>
            <a:ext cx="1527698" cy="584775"/>
          </a:xfrm>
          <a:prstGeom prst="rect">
            <a:avLst/>
          </a:prstGeom>
          <a:noFill/>
        </p:spPr>
        <p:txBody>
          <a:bodyPr wrap="square" rtlCol="0">
            <a:spAutoFit/>
          </a:bodyPr>
          <a:lstStyle/>
          <a:p>
            <a:pPr algn="ctr"/>
            <a:r>
              <a:rPr lang="en-BE" sz="1600" b="1"/>
              <a:t>Buys an </a:t>
            </a:r>
            <a:r>
              <a:rPr lang="en-GB" sz="1600" b="1"/>
              <a:t>IBIP </a:t>
            </a:r>
          </a:p>
        </p:txBody>
      </p:sp>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C61A2057-9B0C-CACF-9BC2-45283F88CB56}"/>
                  </a:ext>
                </a:extLst>
              </p14:cNvPr>
              <p14:cNvContentPartPr/>
              <p14:nvPr/>
            </p14:nvContentPartPr>
            <p14:xfrm>
              <a:off x="407871" y="1874023"/>
              <a:ext cx="742435" cy="738664"/>
            </p14:xfrm>
          </p:contentPart>
        </mc:Choice>
        <mc:Fallback xmlns="">
          <p:pic>
            <p:nvPicPr>
              <p:cNvPr id="21" name="Ink 20">
                <a:extLst>
                  <a:ext uri="{FF2B5EF4-FFF2-40B4-BE49-F238E27FC236}">
                    <a16:creationId xmlns:a16="http://schemas.microsoft.com/office/drawing/2014/main" id="{C61A2057-9B0C-CACF-9BC2-45283F88CB56}"/>
                  </a:ext>
                </a:extLst>
              </p:cNvPr>
              <p:cNvPicPr/>
              <p:nvPr/>
            </p:nvPicPr>
            <p:blipFill>
              <a:blip r:embed="rId14"/>
              <a:stretch>
                <a:fillRect/>
              </a:stretch>
            </p:blipFill>
            <p:spPr>
              <a:xfrm>
                <a:off x="403552" y="1869703"/>
                <a:ext cx="751072" cy="747303"/>
              </a:xfrm>
              <a:prstGeom prst="rect">
                <a:avLst/>
              </a:prstGeom>
            </p:spPr>
          </p:pic>
        </mc:Fallback>
      </mc:AlternateContent>
      <p:sp>
        <p:nvSpPr>
          <p:cNvPr id="79" name="TextBox 78">
            <a:extLst>
              <a:ext uri="{FF2B5EF4-FFF2-40B4-BE49-F238E27FC236}">
                <a16:creationId xmlns:a16="http://schemas.microsoft.com/office/drawing/2014/main" id="{09F2C16C-83AF-4DD5-945D-B7508B221400}"/>
              </a:ext>
            </a:extLst>
          </p:cNvPr>
          <p:cNvSpPr txBox="1"/>
          <p:nvPr/>
        </p:nvSpPr>
        <p:spPr>
          <a:xfrm>
            <a:off x="6049483" y="2616666"/>
            <a:ext cx="1753628" cy="492443"/>
          </a:xfrm>
          <a:prstGeom prst="rect">
            <a:avLst/>
          </a:prstGeom>
          <a:noFill/>
        </p:spPr>
        <p:txBody>
          <a:bodyPr wrap="square" rtlCol="0">
            <a:spAutoFit/>
          </a:bodyPr>
          <a:lstStyle/>
          <a:p>
            <a:pPr algn="ctr"/>
            <a:r>
              <a:rPr lang="en-BE" sz="1300" b="1"/>
              <a:t>S</a:t>
            </a:r>
            <a:r>
              <a:rPr lang="en-GB" sz="1300" b="1" err="1"/>
              <a:t>ustainability</a:t>
            </a:r>
            <a:r>
              <a:rPr lang="en-GB" sz="1300" b="1"/>
              <a:t> preferences</a:t>
            </a:r>
          </a:p>
        </p:txBody>
      </p:sp>
      <p:sp>
        <p:nvSpPr>
          <p:cNvPr id="65" name="TextBox 64">
            <a:extLst>
              <a:ext uri="{FF2B5EF4-FFF2-40B4-BE49-F238E27FC236}">
                <a16:creationId xmlns:a16="http://schemas.microsoft.com/office/drawing/2014/main" id="{BB183F57-6FAA-4C39-C389-2F0A46D3057D}"/>
              </a:ext>
            </a:extLst>
          </p:cNvPr>
          <p:cNvSpPr txBox="1"/>
          <p:nvPr/>
        </p:nvSpPr>
        <p:spPr>
          <a:xfrm>
            <a:off x="6819158" y="3992564"/>
            <a:ext cx="1602708" cy="523220"/>
          </a:xfrm>
          <a:prstGeom prst="rect">
            <a:avLst/>
          </a:prstGeom>
          <a:noFill/>
        </p:spPr>
        <p:txBody>
          <a:bodyPr wrap="square" rtlCol="0">
            <a:spAutoFit/>
          </a:bodyPr>
          <a:lstStyle/>
          <a:p>
            <a:pPr algn="ctr"/>
            <a:r>
              <a:rPr lang="en-BE" sz="1400" b="1">
                <a:solidFill>
                  <a:srgbClr val="FF0000"/>
                </a:solidFill>
              </a:rPr>
              <a:t>New best interest test</a:t>
            </a:r>
            <a:endParaRPr lang="en-GB" sz="1400" b="1">
              <a:solidFill>
                <a:srgbClr val="FF0000"/>
              </a:solidFill>
            </a:endParaRPr>
          </a:p>
        </p:txBody>
      </p:sp>
      <p:sp>
        <p:nvSpPr>
          <p:cNvPr id="68" name="TextBox 67">
            <a:extLst>
              <a:ext uri="{FF2B5EF4-FFF2-40B4-BE49-F238E27FC236}">
                <a16:creationId xmlns:a16="http://schemas.microsoft.com/office/drawing/2014/main" id="{3C49F3A6-9585-53BD-6D59-3A285B87DDF8}"/>
              </a:ext>
            </a:extLst>
          </p:cNvPr>
          <p:cNvSpPr txBox="1"/>
          <p:nvPr/>
        </p:nvSpPr>
        <p:spPr>
          <a:xfrm>
            <a:off x="8277914" y="2451354"/>
            <a:ext cx="1451816" cy="523220"/>
          </a:xfrm>
          <a:prstGeom prst="rect">
            <a:avLst/>
          </a:prstGeom>
          <a:noFill/>
        </p:spPr>
        <p:txBody>
          <a:bodyPr wrap="square" rtlCol="0">
            <a:spAutoFit/>
          </a:bodyPr>
          <a:lstStyle/>
          <a:p>
            <a:pPr algn="ctr"/>
            <a:r>
              <a:rPr lang="en-BE" sz="1400" b="1">
                <a:solidFill>
                  <a:srgbClr val="FF0000"/>
                </a:solidFill>
              </a:rPr>
              <a:t>≈350 disclosures </a:t>
            </a:r>
            <a:endParaRPr lang="en-GB" sz="1400" b="1">
              <a:solidFill>
                <a:srgbClr val="FF0000"/>
              </a:solidFill>
            </a:endParaRPr>
          </a:p>
        </p:txBody>
      </p:sp>
      <p:sp>
        <p:nvSpPr>
          <p:cNvPr id="5" name="TextBox 4">
            <a:extLst>
              <a:ext uri="{FF2B5EF4-FFF2-40B4-BE49-F238E27FC236}">
                <a16:creationId xmlns:a16="http://schemas.microsoft.com/office/drawing/2014/main" id="{348A53F2-A9B2-15DC-5C47-3FC191EC08C6}"/>
              </a:ext>
            </a:extLst>
          </p:cNvPr>
          <p:cNvSpPr txBox="1"/>
          <p:nvPr/>
        </p:nvSpPr>
        <p:spPr>
          <a:xfrm>
            <a:off x="4534975" y="3623842"/>
            <a:ext cx="1382016" cy="738664"/>
          </a:xfrm>
          <a:prstGeom prst="rect">
            <a:avLst/>
          </a:prstGeom>
          <a:noFill/>
        </p:spPr>
        <p:txBody>
          <a:bodyPr wrap="square" rtlCol="0">
            <a:spAutoFit/>
          </a:bodyPr>
          <a:lstStyle/>
          <a:p>
            <a:pPr algn="ctr"/>
            <a:r>
              <a:rPr lang="en-BE" sz="1400" b="1">
                <a:solidFill>
                  <a:srgbClr val="FF0000"/>
                </a:solidFill>
              </a:rPr>
              <a:t>Longer</a:t>
            </a:r>
            <a:r>
              <a:rPr lang="en-BE" sz="1400"/>
              <a:t> </a:t>
            </a:r>
            <a:r>
              <a:rPr lang="en-BE" sz="1400" b="1"/>
              <a:t>s</a:t>
            </a:r>
            <a:r>
              <a:rPr lang="en-GB" sz="1400" b="1" err="1"/>
              <a:t>uitability</a:t>
            </a:r>
            <a:r>
              <a:rPr lang="en-BE" sz="1400" b="1"/>
              <a:t> assessment</a:t>
            </a:r>
            <a:endParaRPr lang="en-GB" sz="1400" b="1"/>
          </a:p>
        </p:txBody>
      </p:sp>
      <p:sp>
        <p:nvSpPr>
          <p:cNvPr id="2" name="Title 1">
            <a:extLst>
              <a:ext uri="{FF2B5EF4-FFF2-40B4-BE49-F238E27FC236}">
                <a16:creationId xmlns:a16="http://schemas.microsoft.com/office/drawing/2014/main" id="{7360437B-BAC5-4E9F-A0E3-8506E2691B24}"/>
              </a:ext>
            </a:extLst>
          </p:cNvPr>
          <p:cNvSpPr>
            <a:spLocks noGrp="1"/>
          </p:cNvSpPr>
          <p:nvPr>
            <p:ph type="title"/>
          </p:nvPr>
        </p:nvSpPr>
        <p:spPr>
          <a:xfrm>
            <a:off x="527051" y="230340"/>
            <a:ext cx="11330516" cy="431800"/>
          </a:xfrm>
        </p:spPr>
        <p:txBody>
          <a:bodyPr>
            <a:normAutofit/>
          </a:bodyPr>
          <a:lstStyle/>
          <a:p>
            <a:r>
              <a:rPr lang="en-BE"/>
              <a:t>Tomorrow’s treasure hunt for consumers...</a:t>
            </a:r>
            <a:endParaRPr lang="en-GB"/>
          </a:p>
        </p:txBody>
      </p:sp>
      <p:sp>
        <p:nvSpPr>
          <p:cNvPr id="44" name="Free-form: Shape 43">
            <a:extLst>
              <a:ext uri="{FF2B5EF4-FFF2-40B4-BE49-F238E27FC236}">
                <a16:creationId xmlns:a16="http://schemas.microsoft.com/office/drawing/2014/main" id="{9D113C0C-B215-07D9-4D79-1A070D73E79F}"/>
              </a:ext>
            </a:extLst>
          </p:cNvPr>
          <p:cNvSpPr/>
          <p:nvPr/>
        </p:nvSpPr>
        <p:spPr bwMode="gray">
          <a:xfrm>
            <a:off x="2104483" y="2936302"/>
            <a:ext cx="8621515" cy="1471272"/>
          </a:xfrm>
          <a:custGeom>
            <a:avLst/>
            <a:gdLst>
              <a:gd name="connsiteX0" fmla="*/ 0 w 5753437"/>
              <a:gd name="connsiteY0" fmla="*/ 712099 h 1375646"/>
              <a:gd name="connsiteX1" fmla="*/ 226577 w 5753437"/>
              <a:gd name="connsiteY1" fmla="*/ 857756 h 1375646"/>
              <a:gd name="connsiteX2" fmla="*/ 356049 w 5753437"/>
              <a:gd name="connsiteY2" fmla="*/ 938676 h 1375646"/>
              <a:gd name="connsiteX3" fmla="*/ 404601 w 5753437"/>
              <a:gd name="connsiteY3" fmla="*/ 979137 h 1375646"/>
              <a:gd name="connsiteX4" fmla="*/ 469338 w 5753437"/>
              <a:gd name="connsiteY4" fmla="*/ 1027689 h 1375646"/>
              <a:gd name="connsiteX5" fmla="*/ 534074 w 5753437"/>
              <a:gd name="connsiteY5" fmla="*/ 1051965 h 1375646"/>
              <a:gd name="connsiteX6" fmla="*/ 558350 w 5753437"/>
              <a:gd name="connsiteY6" fmla="*/ 1068149 h 1375646"/>
              <a:gd name="connsiteX7" fmla="*/ 590718 w 5753437"/>
              <a:gd name="connsiteY7" fmla="*/ 1084333 h 1375646"/>
              <a:gd name="connsiteX8" fmla="*/ 614994 w 5753437"/>
              <a:gd name="connsiteY8" fmla="*/ 1100517 h 1375646"/>
              <a:gd name="connsiteX9" fmla="*/ 679731 w 5753437"/>
              <a:gd name="connsiteY9" fmla="*/ 1116701 h 1375646"/>
              <a:gd name="connsiteX10" fmla="*/ 752559 w 5753437"/>
              <a:gd name="connsiteY10" fmla="*/ 1132885 h 1375646"/>
              <a:gd name="connsiteX11" fmla="*/ 784927 w 5753437"/>
              <a:gd name="connsiteY11" fmla="*/ 1140977 h 1375646"/>
              <a:gd name="connsiteX12" fmla="*/ 849663 w 5753437"/>
              <a:gd name="connsiteY12" fmla="*/ 1157161 h 1375646"/>
              <a:gd name="connsiteX13" fmla="*/ 1011504 w 5753437"/>
              <a:gd name="connsiteY13" fmla="*/ 1149069 h 1375646"/>
              <a:gd name="connsiteX14" fmla="*/ 1068148 w 5753437"/>
              <a:gd name="connsiteY14" fmla="*/ 1092425 h 1375646"/>
              <a:gd name="connsiteX15" fmla="*/ 1124793 w 5753437"/>
              <a:gd name="connsiteY15" fmla="*/ 1027689 h 1375646"/>
              <a:gd name="connsiteX16" fmla="*/ 1140977 w 5753437"/>
              <a:gd name="connsiteY16" fmla="*/ 995321 h 1375646"/>
              <a:gd name="connsiteX17" fmla="*/ 1165253 w 5753437"/>
              <a:gd name="connsiteY17" fmla="*/ 906308 h 1375646"/>
              <a:gd name="connsiteX18" fmla="*/ 1197621 w 5753437"/>
              <a:gd name="connsiteY18" fmla="*/ 825388 h 1375646"/>
              <a:gd name="connsiteX19" fmla="*/ 1213805 w 5753437"/>
              <a:gd name="connsiteY19" fmla="*/ 744468 h 1375646"/>
              <a:gd name="connsiteX20" fmla="*/ 1246173 w 5753437"/>
              <a:gd name="connsiteY20" fmla="*/ 663547 h 1375646"/>
              <a:gd name="connsiteX21" fmla="*/ 1254265 w 5753437"/>
              <a:gd name="connsiteY21" fmla="*/ 623087 h 1375646"/>
              <a:gd name="connsiteX22" fmla="*/ 1278541 w 5753437"/>
              <a:gd name="connsiteY22" fmla="*/ 574535 h 1375646"/>
              <a:gd name="connsiteX23" fmla="*/ 1302817 w 5753437"/>
              <a:gd name="connsiteY23" fmla="*/ 493615 h 1375646"/>
              <a:gd name="connsiteX24" fmla="*/ 1359462 w 5753437"/>
              <a:gd name="connsiteY24" fmla="*/ 380326 h 1375646"/>
              <a:gd name="connsiteX25" fmla="*/ 1383738 w 5753437"/>
              <a:gd name="connsiteY25" fmla="*/ 315590 h 1375646"/>
              <a:gd name="connsiteX26" fmla="*/ 1408014 w 5753437"/>
              <a:gd name="connsiteY26" fmla="*/ 258946 h 1375646"/>
              <a:gd name="connsiteX27" fmla="*/ 1416106 w 5753437"/>
              <a:gd name="connsiteY27" fmla="*/ 218485 h 1375646"/>
              <a:gd name="connsiteX28" fmla="*/ 1424198 w 5753437"/>
              <a:gd name="connsiteY28" fmla="*/ 169933 h 1375646"/>
              <a:gd name="connsiteX29" fmla="*/ 1432290 w 5753437"/>
              <a:gd name="connsiteY29" fmla="*/ 145657 h 1375646"/>
              <a:gd name="connsiteX30" fmla="*/ 1440382 w 5753437"/>
              <a:gd name="connsiteY30" fmla="*/ 105197 h 1375646"/>
              <a:gd name="connsiteX31" fmla="*/ 1448474 w 5753437"/>
              <a:gd name="connsiteY31" fmla="*/ 80921 h 1375646"/>
              <a:gd name="connsiteX32" fmla="*/ 1480842 w 5753437"/>
              <a:gd name="connsiteY32" fmla="*/ 0 h 1375646"/>
              <a:gd name="connsiteX33" fmla="*/ 1755971 w 5753437"/>
              <a:gd name="connsiteY33" fmla="*/ 24276 h 1375646"/>
              <a:gd name="connsiteX34" fmla="*/ 1853076 w 5753437"/>
              <a:gd name="connsiteY34" fmla="*/ 56645 h 1375646"/>
              <a:gd name="connsiteX35" fmla="*/ 1885444 w 5753437"/>
              <a:gd name="connsiteY35" fmla="*/ 89013 h 1375646"/>
              <a:gd name="connsiteX36" fmla="*/ 1998732 w 5753437"/>
              <a:gd name="connsiteY36" fmla="*/ 169933 h 1375646"/>
              <a:gd name="connsiteX37" fmla="*/ 2031101 w 5753437"/>
              <a:gd name="connsiteY37" fmla="*/ 210393 h 1375646"/>
              <a:gd name="connsiteX38" fmla="*/ 2120113 w 5753437"/>
              <a:gd name="connsiteY38" fmla="*/ 307498 h 1375646"/>
              <a:gd name="connsiteX39" fmla="*/ 2152481 w 5753437"/>
              <a:gd name="connsiteY39" fmla="*/ 372234 h 1375646"/>
              <a:gd name="connsiteX40" fmla="*/ 2184849 w 5753437"/>
              <a:gd name="connsiteY40" fmla="*/ 428878 h 1375646"/>
              <a:gd name="connsiteX41" fmla="*/ 2225309 w 5753437"/>
              <a:gd name="connsiteY41" fmla="*/ 477430 h 1375646"/>
              <a:gd name="connsiteX42" fmla="*/ 2249586 w 5753437"/>
              <a:gd name="connsiteY42" fmla="*/ 517891 h 1375646"/>
              <a:gd name="connsiteX43" fmla="*/ 2257678 w 5753437"/>
              <a:gd name="connsiteY43" fmla="*/ 542167 h 1375646"/>
              <a:gd name="connsiteX44" fmla="*/ 2314322 w 5753437"/>
              <a:gd name="connsiteY44" fmla="*/ 606903 h 1375646"/>
              <a:gd name="connsiteX45" fmla="*/ 2354782 w 5753437"/>
              <a:gd name="connsiteY45" fmla="*/ 663547 h 1375646"/>
              <a:gd name="connsiteX46" fmla="*/ 2435702 w 5753437"/>
              <a:gd name="connsiteY46" fmla="*/ 712099 h 1375646"/>
              <a:gd name="connsiteX47" fmla="*/ 2540899 w 5753437"/>
              <a:gd name="connsiteY47" fmla="*/ 728284 h 1375646"/>
              <a:gd name="connsiteX48" fmla="*/ 2735108 w 5753437"/>
              <a:gd name="connsiteY48" fmla="*/ 720192 h 1375646"/>
              <a:gd name="connsiteX49" fmla="*/ 2775568 w 5753437"/>
              <a:gd name="connsiteY49" fmla="*/ 712099 h 1375646"/>
              <a:gd name="connsiteX50" fmla="*/ 2824120 w 5753437"/>
              <a:gd name="connsiteY50" fmla="*/ 704007 h 1375646"/>
              <a:gd name="connsiteX51" fmla="*/ 2864580 w 5753437"/>
              <a:gd name="connsiteY51" fmla="*/ 687823 h 1375646"/>
              <a:gd name="connsiteX52" fmla="*/ 2896948 w 5753437"/>
              <a:gd name="connsiteY52" fmla="*/ 679731 h 1375646"/>
              <a:gd name="connsiteX53" fmla="*/ 2977869 w 5753437"/>
              <a:gd name="connsiteY53" fmla="*/ 647363 h 1375646"/>
              <a:gd name="connsiteX54" fmla="*/ 3204446 w 5753437"/>
              <a:gd name="connsiteY54" fmla="*/ 574535 h 1375646"/>
              <a:gd name="connsiteX55" fmla="*/ 3350102 w 5753437"/>
              <a:gd name="connsiteY55" fmla="*/ 534075 h 1375646"/>
              <a:gd name="connsiteX56" fmla="*/ 3398655 w 5753437"/>
              <a:gd name="connsiteY56" fmla="*/ 517891 h 1375646"/>
              <a:gd name="connsiteX57" fmla="*/ 3455299 w 5753437"/>
              <a:gd name="connsiteY57" fmla="*/ 501707 h 1375646"/>
              <a:gd name="connsiteX58" fmla="*/ 3536219 w 5753437"/>
              <a:gd name="connsiteY58" fmla="*/ 469338 h 1375646"/>
              <a:gd name="connsiteX59" fmla="*/ 3584771 w 5753437"/>
              <a:gd name="connsiteY59" fmla="*/ 453154 h 1375646"/>
              <a:gd name="connsiteX60" fmla="*/ 3689968 w 5753437"/>
              <a:gd name="connsiteY60" fmla="*/ 428878 h 1375646"/>
              <a:gd name="connsiteX61" fmla="*/ 3819440 w 5753437"/>
              <a:gd name="connsiteY61" fmla="*/ 445062 h 1375646"/>
              <a:gd name="connsiteX62" fmla="*/ 3851809 w 5753437"/>
              <a:gd name="connsiteY62" fmla="*/ 453154 h 1375646"/>
              <a:gd name="connsiteX63" fmla="*/ 3957005 w 5753437"/>
              <a:gd name="connsiteY63" fmla="*/ 606903 h 1375646"/>
              <a:gd name="connsiteX64" fmla="*/ 4005557 w 5753437"/>
              <a:gd name="connsiteY64" fmla="*/ 744468 h 1375646"/>
              <a:gd name="connsiteX65" fmla="*/ 4021741 w 5753437"/>
              <a:gd name="connsiteY65" fmla="*/ 776836 h 1375646"/>
              <a:gd name="connsiteX66" fmla="*/ 4046017 w 5753437"/>
              <a:gd name="connsiteY66" fmla="*/ 809204 h 1375646"/>
              <a:gd name="connsiteX67" fmla="*/ 4062201 w 5753437"/>
              <a:gd name="connsiteY67" fmla="*/ 833480 h 1375646"/>
              <a:gd name="connsiteX68" fmla="*/ 4086478 w 5753437"/>
              <a:gd name="connsiteY68" fmla="*/ 890124 h 1375646"/>
              <a:gd name="connsiteX69" fmla="*/ 4102662 w 5753437"/>
              <a:gd name="connsiteY69" fmla="*/ 930584 h 1375646"/>
              <a:gd name="connsiteX70" fmla="*/ 4118846 w 5753437"/>
              <a:gd name="connsiteY70" fmla="*/ 962953 h 1375646"/>
              <a:gd name="connsiteX71" fmla="*/ 4135030 w 5753437"/>
              <a:gd name="connsiteY71" fmla="*/ 1003413 h 1375646"/>
              <a:gd name="connsiteX72" fmla="*/ 4167398 w 5753437"/>
              <a:gd name="connsiteY72" fmla="*/ 1060057 h 1375646"/>
              <a:gd name="connsiteX73" fmla="*/ 4191674 w 5753437"/>
              <a:gd name="connsiteY73" fmla="*/ 1124793 h 1375646"/>
              <a:gd name="connsiteX74" fmla="*/ 4224042 w 5753437"/>
              <a:gd name="connsiteY74" fmla="*/ 1181438 h 1375646"/>
              <a:gd name="connsiteX75" fmla="*/ 4256410 w 5753437"/>
              <a:gd name="connsiteY75" fmla="*/ 1205714 h 1375646"/>
              <a:gd name="connsiteX76" fmla="*/ 4296870 w 5753437"/>
              <a:gd name="connsiteY76" fmla="*/ 1262358 h 1375646"/>
              <a:gd name="connsiteX77" fmla="*/ 4313055 w 5753437"/>
              <a:gd name="connsiteY77" fmla="*/ 1310910 h 1375646"/>
              <a:gd name="connsiteX78" fmla="*/ 4321147 w 5753437"/>
              <a:gd name="connsiteY78" fmla="*/ 1343278 h 1375646"/>
              <a:gd name="connsiteX79" fmla="*/ 4345423 w 5753437"/>
              <a:gd name="connsiteY79" fmla="*/ 1367554 h 1375646"/>
              <a:gd name="connsiteX80" fmla="*/ 4385883 w 5753437"/>
              <a:gd name="connsiteY80" fmla="*/ 1375646 h 1375646"/>
              <a:gd name="connsiteX81" fmla="*/ 4434435 w 5753437"/>
              <a:gd name="connsiteY81" fmla="*/ 1367554 h 1375646"/>
              <a:gd name="connsiteX82" fmla="*/ 4491079 w 5753437"/>
              <a:gd name="connsiteY82" fmla="*/ 1335186 h 1375646"/>
              <a:gd name="connsiteX83" fmla="*/ 4523447 w 5753437"/>
              <a:gd name="connsiteY83" fmla="*/ 1310910 h 1375646"/>
              <a:gd name="connsiteX84" fmla="*/ 4563908 w 5753437"/>
              <a:gd name="connsiteY84" fmla="*/ 1262358 h 1375646"/>
              <a:gd name="connsiteX85" fmla="*/ 4628644 w 5753437"/>
              <a:gd name="connsiteY85" fmla="*/ 1213806 h 1375646"/>
              <a:gd name="connsiteX86" fmla="*/ 4669104 w 5753437"/>
              <a:gd name="connsiteY86" fmla="*/ 1157161 h 1375646"/>
              <a:gd name="connsiteX87" fmla="*/ 4717656 w 5753437"/>
              <a:gd name="connsiteY87" fmla="*/ 1108609 h 1375646"/>
              <a:gd name="connsiteX88" fmla="*/ 4741932 w 5753437"/>
              <a:gd name="connsiteY88" fmla="*/ 1084333 h 1375646"/>
              <a:gd name="connsiteX89" fmla="*/ 4798577 w 5753437"/>
              <a:gd name="connsiteY89" fmla="*/ 1011505 h 1375646"/>
              <a:gd name="connsiteX90" fmla="*/ 4822853 w 5753437"/>
              <a:gd name="connsiteY90" fmla="*/ 979137 h 1375646"/>
              <a:gd name="connsiteX91" fmla="*/ 4839037 w 5753437"/>
              <a:gd name="connsiteY91" fmla="*/ 954861 h 1375646"/>
              <a:gd name="connsiteX92" fmla="*/ 4863313 w 5753437"/>
              <a:gd name="connsiteY92" fmla="*/ 930584 h 1375646"/>
              <a:gd name="connsiteX93" fmla="*/ 4895681 w 5753437"/>
              <a:gd name="connsiteY93" fmla="*/ 882032 h 1375646"/>
              <a:gd name="connsiteX94" fmla="*/ 4928049 w 5753437"/>
              <a:gd name="connsiteY94" fmla="*/ 841572 h 1375646"/>
              <a:gd name="connsiteX95" fmla="*/ 4960417 w 5753437"/>
              <a:gd name="connsiteY95" fmla="*/ 793020 h 1375646"/>
              <a:gd name="connsiteX96" fmla="*/ 4992786 w 5753437"/>
              <a:gd name="connsiteY96" fmla="*/ 752560 h 1375646"/>
              <a:gd name="connsiteX97" fmla="*/ 5041338 w 5753437"/>
              <a:gd name="connsiteY97" fmla="*/ 704007 h 1375646"/>
              <a:gd name="connsiteX98" fmla="*/ 5065614 w 5753437"/>
              <a:gd name="connsiteY98" fmla="*/ 655455 h 1375646"/>
              <a:gd name="connsiteX99" fmla="*/ 5122258 w 5753437"/>
              <a:gd name="connsiteY99" fmla="*/ 590719 h 1375646"/>
              <a:gd name="connsiteX100" fmla="*/ 5146534 w 5753437"/>
              <a:gd name="connsiteY100" fmla="*/ 582627 h 1375646"/>
              <a:gd name="connsiteX101" fmla="*/ 5203178 w 5753437"/>
              <a:gd name="connsiteY101" fmla="*/ 550259 h 1375646"/>
              <a:gd name="connsiteX102" fmla="*/ 5267915 w 5753437"/>
              <a:gd name="connsiteY102" fmla="*/ 534075 h 1375646"/>
              <a:gd name="connsiteX103" fmla="*/ 5421663 w 5753437"/>
              <a:gd name="connsiteY103" fmla="*/ 542167 h 1375646"/>
              <a:gd name="connsiteX104" fmla="*/ 5470216 w 5753437"/>
              <a:gd name="connsiteY104" fmla="*/ 574535 h 1375646"/>
              <a:gd name="connsiteX105" fmla="*/ 5551136 w 5753437"/>
              <a:gd name="connsiteY105" fmla="*/ 639271 h 1375646"/>
              <a:gd name="connsiteX106" fmla="*/ 5623964 w 5753437"/>
              <a:gd name="connsiteY106" fmla="*/ 663547 h 1375646"/>
              <a:gd name="connsiteX107" fmla="*/ 5648240 w 5753437"/>
              <a:gd name="connsiteY107" fmla="*/ 671639 h 1375646"/>
              <a:gd name="connsiteX108" fmla="*/ 5753437 w 5753437"/>
              <a:gd name="connsiteY108" fmla="*/ 679731 h 137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753437" h="1375646">
                <a:moveTo>
                  <a:pt x="0" y="712099"/>
                </a:moveTo>
                <a:cubicBezTo>
                  <a:pt x="120748" y="772475"/>
                  <a:pt x="2021" y="710392"/>
                  <a:pt x="226577" y="857756"/>
                </a:cubicBezTo>
                <a:cubicBezTo>
                  <a:pt x="275307" y="889735"/>
                  <a:pt x="311542" y="905295"/>
                  <a:pt x="356049" y="938676"/>
                </a:cubicBezTo>
                <a:cubicBezTo>
                  <a:pt x="372903" y="951316"/>
                  <a:pt x="388855" y="965141"/>
                  <a:pt x="404601" y="979137"/>
                </a:cubicBezTo>
                <a:cubicBezTo>
                  <a:pt x="436043" y="1007085"/>
                  <a:pt x="424503" y="1007762"/>
                  <a:pt x="469338" y="1027689"/>
                </a:cubicBezTo>
                <a:cubicBezTo>
                  <a:pt x="558947" y="1067515"/>
                  <a:pt x="442365" y="999560"/>
                  <a:pt x="534074" y="1051965"/>
                </a:cubicBezTo>
                <a:cubicBezTo>
                  <a:pt x="542518" y="1056790"/>
                  <a:pt x="549906" y="1063324"/>
                  <a:pt x="558350" y="1068149"/>
                </a:cubicBezTo>
                <a:cubicBezTo>
                  <a:pt x="568823" y="1074134"/>
                  <a:pt x="580245" y="1078348"/>
                  <a:pt x="590718" y="1084333"/>
                </a:cubicBezTo>
                <a:cubicBezTo>
                  <a:pt x="599162" y="1089158"/>
                  <a:pt x="605854" y="1097193"/>
                  <a:pt x="614994" y="1100517"/>
                </a:cubicBezTo>
                <a:cubicBezTo>
                  <a:pt x="635898" y="1108118"/>
                  <a:pt x="658152" y="1111306"/>
                  <a:pt x="679731" y="1116701"/>
                </a:cubicBezTo>
                <a:cubicBezTo>
                  <a:pt x="758677" y="1136437"/>
                  <a:pt x="660092" y="1112337"/>
                  <a:pt x="752559" y="1132885"/>
                </a:cubicBezTo>
                <a:cubicBezTo>
                  <a:pt x="763416" y="1135298"/>
                  <a:pt x="774070" y="1138564"/>
                  <a:pt x="784927" y="1140977"/>
                </a:cubicBezTo>
                <a:cubicBezTo>
                  <a:pt x="843516" y="1153997"/>
                  <a:pt x="806283" y="1142701"/>
                  <a:pt x="849663" y="1157161"/>
                </a:cubicBezTo>
                <a:cubicBezTo>
                  <a:pt x="903610" y="1154464"/>
                  <a:pt x="959715" y="1164414"/>
                  <a:pt x="1011504" y="1149069"/>
                </a:cubicBezTo>
                <a:cubicBezTo>
                  <a:pt x="1037106" y="1141483"/>
                  <a:pt x="1049267" y="1111306"/>
                  <a:pt x="1068148" y="1092425"/>
                </a:cubicBezTo>
                <a:cubicBezTo>
                  <a:pt x="1091544" y="1069029"/>
                  <a:pt x="1105036" y="1057324"/>
                  <a:pt x="1124793" y="1027689"/>
                </a:cubicBezTo>
                <a:cubicBezTo>
                  <a:pt x="1131484" y="1017652"/>
                  <a:pt x="1136497" y="1006521"/>
                  <a:pt x="1140977" y="995321"/>
                </a:cubicBezTo>
                <a:cubicBezTo>
                  <a:pt x="1197723" y="853456"/>
                  <a:pt x="1124619" y="1028210"/>
                  <a:pt x="1165253" y="906308"/>
                </a:cubicBezTo>
                <a:cubicBezTo>
                  <a:pt x="1174440" y="878748"/>
                  <a:pt x="1191924" y="853875"/>
                  <a:pt x="1197621" y="825388"/>
                </a:cubicBezTo>
                <a:cubicBezTo>
                  <a:pt x="1203016" y="798415"/>
                  <a:pt x="1205901" y="770815"/>
                  <a:pt x="1213805" y="744468"/>
                </a:cubicBezTo>
                <a:cubicBezTo>
                  <a:pt x="1222153" y="716642"/>
                  <a:pt x="1240476" y="692034"/>
                  <a:pt x="1246173" y="663547"/>
                </a:cubicBezTo>
                <a:cubicBezTo>
                  <a:pt x="1248870" y="650060"/>
                  <a:pt x="1249565" y="636013"/>
                  <a:pt x="1254265" y="623087"/>
                </a:cubicBezTo>
                <a:cubicBezTo>
                  <a:pt x="1260449" y="606082"/>
                  <a:pt x="1271582" y="591237"/>
                  <a:pt x="1278541" y="574535"/>
                </a:cubicBezTo>
                <a:cubicBezTo>
                  <a:pt x="1324973" y="463097"/>
                  <a:pt x="1273161" y="576651"/>
                  <a:pt x="1302817" y="493615"/>
                </a:cubicBezTo>
                <a:cubicBezTo>
                  <a:pt x="1332549" y="410366"/>
                  <a:pt x="1321304" y="431203"/>
                  <a:pt x="1359462" y="380326"/>
                </a:cubicBezTo>
                <a:cubicBezTo>
                  <a:pt x="1380233" y="297243"/>
                  <a:pt x="1352002" y="400221"/>
                  <a:pt x="1383738" y="315590"/>
                </a:cubicBezTo>
                <a:cubicBezTo>
                  <a:pt x="1406132" y="255871"/>
                  <a:pt x="1375216" y="308142"/>
                  <a:pt x="1408014" y="258946"/>
                </a:cubicBezTo>
                <a:cubicBezTo>
                  <a:pt x="1410711" y="245459"/>
                  <a:pt x="1413646" y="232017"/>
                  <a:pt x="1416106" y="218485"/>
                </a:cubicBezTo>
                <a:cubicBezTo>
                  <a:pt x="1419041" y="202342"/>
                  <a:pt x="1420639" y="185950"/>
                  <a:pt x="1424198" y="169933"/>
                </a:cubicBezTo>
                <a:cubicBezTo>
                  <a:pt x="1426048" y="161606"/>
                  <a:pt x="1430221" y="153932"/>
                  <a:pt x="1432290" y="145657"/>
                </a:cubicBezTo>
                <a:cubicBezTo>
                  <a:pt x="1435626" y="132314"/>
                  <a:pt x="1437046" y="118540"/>
                  <a:pt x="1440382" y="105197"/>
                </a:cubicBezTo>
                <a:cubicBezTo>
                  <a:pt x="1442451" y="96922"/>
                  <a:pt x="1446023" y="89091"/>
                  <a:pt x="1448474" y="80921"/>
                </a:cubicBezTo>
                <a:cubicBezTo>
                  <a:pt x="1469044" y="12353"/>
                  <a:pt x="1452916" y="41889"/>
                  <a:pt x="1480842" y="0"/>
                </a:cubicBezTo>
                <a:cubicBezTo>
                  <a:pt x="1633334" y="5865"/>
                  <a:pt x="1648542" y="-7953"/>
                  <a:pt x="1755971" y="24276"/>
                </a:cubicBezTo>
                <a:cubicBezTo>
                  <a:pt x="1788651" y="34080"/>
                  <a:pt x="1853076" y="56645"/>
                  <a:pt x="1853076" y="56645"/>
                </a:cubicBezTo>
                <a:cubicBezTo>
                  <a:pt x="1863865" y="67434"/>
                  <a:pt x="1873400" y="79645"/>
                  <a:pt x="1885444" y="89013"/>
                </a:cubicBezTo>
                <a:cubicBezTo>
                  <a:pt x="1933844" y="126657"/>
                  <a:pt x="1949530" y="108433"/>
                  <a:pt x="1998732" y="169933"/>
                </a:cubicBezTo>
                <a:cubicBezTo>
                  <a:pt x="2009522" y="183420"/>
                  <a:pt x="2018888" y="198180"/>
                  <a:pt x="2031101" y="210393"/>
                </a:cubicBezTo>
                <a:cubicBezTo>
                  <a:pt x="2081979" y="261270"/>
                  <a:pt x="2069085" y="205442"/>
                  <a:pt x="2120113" y="307498"/>
                </a:cubicBezTo>
                <a:lnTo>
                  <a:pt x="2152481" y="372234"/>
                </a:lnTo>
                <a:cubicBezTo>
                  <a:pt x="2162374" y="392021"/>
                  <a:pt x="2170552" y="411722"/>
                  <a:pt x="2184849" y="428878"/>
                </a:cubicBezTo>
                <a:cubicBezTo>
                  <a:pt x="2224951" y="477001"/>
                  <a:pt x="2195172" y="429211"/>
                  <a:pt x="2225309" y="477430"/>
                </a:cubicBezTo>
                <a:cubicBezTo>
                  <a:pt x="2233645" y="490768"/>
                  <a:pt x="2242552" y="503823"/>
                  <a:pt x="2249586" y="517891"/>
                </a:cubicBezTo>
                <a:cubicBezTo>
                  <a:pt x="2253401" y="525520"/>
                  <a:pt x="2253446" y="534761"/>
                  <a:pt x="2257678" y="542167"/>
                </a:cubicBezTo>
                <a:cubicBezTo>
                  <a:pt x="2277812" y="577402"/>
                  <a:pt x="2287461" y="575565"/>
                  <a:pt x="2314322" y="606903"/>
                </a:cubicBezTo>
                <a:cubicBezTo>
                  <a:pt x="2331644" y="627111"/>
                  <a:pt x="2333468" y="644601"/>
                  <a:pt x="2354782" y="663547"/>
                </a:cubicBezTo>
                <a:cubicBezTo>
                  <a:pt x="2364010" y="671749"/>
                  <a:pt x="2416549" y="706353"/>
                  <a:pt x="2435702" y="712099"/>
                </a:cubicBezTo>
                <a:cubicBezTo>
                  <a:pt x="2445916" y="715163"/>
                  <a:pt x="2534449" y="727363"/>
                  <a:pt x="2540899" y="728284"/>
                </a:cubicBezTo>
                <a:cubicBezTo>
                  <a:pt x="2605635" y="725587"/>
                  <a:pt x="2670469" y="724650"/>
                  <a:pt x="2735108" y="720192"/>
                </a:cubicBezTo>
                <a:cubicBezTo>
                  <a:pt x="2748829" y="719246"/>
                  <a:pt x="2762036" y="714560"/>
                  <a:pt x="2775568" y="712099"/>
                </a:cubicBezTo>
                <a:cubicBezTo>
                  <a:pt x="2791711" y="709164"/>
                  <a:pt x="2807936" y="706704"/>
                  <a:pt x="2824120" y="704007"/>
                </a:cubicBezTo>
                <a:cubicBezTo>
                  <a:pt x="2837607" y="698612"/>
                  <a:pt x="2850800" y="692416"/>
                  <a:pt x="2864580" y="687823"/>
                </a:cubicBezTo>
                <a:cubicBezTo>
                  <a:pt x="2875131" y="684306"/>
                  <a:pt x="2886475" y="683471"/>
                  <a:pt x="2896948" y="679731"/>
                </a:cubicBezTo>
                <a:cubicBezTo>
                  <a:pt x="2924307" y="669960"/>
                  <a:pt x="2949685" y="654409"/>
                  <a:pt x="2977869" y="647363"/>
                </a:cubicBezTo>
                <a:cubicBezTo>
                  <a:pt x="3073015" y="623577"/>
                  <a:pt x="3020689" y="637537"/>
                  <a:pt x="3204446" y="574535"/>
                </a:cubicBezTo>
                <a:cubicBezTo>
                  <a:pt x="3322494" y="534062"/>
                  <a:pt x="3255491" y="547591"/>
                  <a:pt x="3350102" y="534075"/>
                </a:cubicBezTo>
                <a:cubicBezTo>
                  <a:pt x="3366286" y="528680"/>
                  <a:pt x="3382315" y="522793"/>
                  <a:pt x="3398655" y="517891"/>
                </a:cubicBezTo>
                <a:cubicBezTo>
                  <a:pt x="3500251" y="487412"/>
                  <a:pt x="3373723" y="528899"/>
                  <a:pt x="3455299" y="501707"/>
                </a:cubicBezTo>
                <a:cubicBezTo>
                  <a:pt x="3497914" y="473295"/>
                  <a:pt x="3466184" y="490887"/>
                  <a:pt x="3536219" y="469338"/>
                </a:cubicBezTo>
                <a:cubicBezTo>
                  <a:pt x="3552524" y="464321"/>
                  <a:pt x="3568043" y="456500"/>
                  <a:pt x="3584771" y="453154"/>
                </a:cubicBezTo>
                <a:cubicBezTo>
                  <a:pt x="3647043" y="440700"/>
                  <a:pt x="3611889" y="448398"/>
                  <a:pt x="3689968" y="428878"/>
                </a:cubicBezTo>
                <a:cubicBezTo>
                  <a:pt x="3733125" y="434273"/>
                  <a:pt x="3776428" y="438610"/>
                  <a:pt x="3819440" y="445062"/>
                </a:cubicBezTo>
                <a:cubicBezTo>
                  <a:pt x="3830439" y="446712"/>
                  <a:pt x="3843580" y="445673"/>
                  <a:pt x="3851809" y="453154"/>
                </a:cubicBezTo>
                <a:cubicBezTo>
                  <a:pt x="3873947" y="473280"/>
                  <a:pt x="3947675" y="578913"/>
                  <a:pt x="3957005" y="606903"/>
                </a:cubicBezTo>
                <a:cubicBezTo>
                  <a:pt x="3971371" y="650000"/>
                  <a:pt x="3986322" y="701188"/>
                  <a:pt x="4005557" y="744468"/>
                </a:cubicBezTo>
                <a:cubicBezTo>
                  <a:pt x="4010456" y="755491"/>
                  <a:pt x="4015348" y="766607"/>
                  <a:pt x="4021741" y="776836"/>
                </a:cubicBezTo>
                <a:cubicBezTo>
                  <a:pt x="4028889" y="788273"/>
                  <a:pt x="4038178" y="798229"/>
                  <a:pt x="4046017" y="809204"/>
                </a:cubicBezTo>
                <a:cubicBezTo>
                  <a:pt x="4051670" y="817118"/>
                  <a:pt x="4056806" y="825388"/>
                  <a:pt x="4062201" y="833480"/>
                </a:cubicBezTo>
                <a:cubicBezTo>
                  <a:pt x="4079043" y="900847"/>
                  <a:pt x="4058535" y="834240"/>
                  <a:pt x="4086478" y="890124"/>
                </a:cubicBezTo>
                <a:cubicBezTo>
                  <a:pt x="4092974" y="903116"/>
                  <a:pt x="4096763" y="917310"/>
                  <a:pt x="4102662" y="930584"/>
                </a:cubicBezTo>
                <a:cubicBezTo>
                  <a:pt x="4107561" y="941607"/>
                  <a:pt x="4113947" y="951930"/>
                  <a:pt x="4118846" y="962953"/>
                </a:cubicBezTo>
                <a:cubicBezTo>
                  <a:pt x="4124745" y="976227"/>
                  <a:pt x="4129131" y="990139"/>
                  <a:pt x="4135030" y="1003413"/>
                </a:cubicBezTo>
                <a:cubicBezTo>
                  <a:pt x="4148719" y="1034213"/>
                  <a:pt x="4150041" y="1034021"/>
                  <a:pt x="4167398" y="1060057"/>
                </a:cubicBezTo>
                <a:cubicBezTo>
                  <a:pt x="4179988" y="1123006"/>
                  <a:pt x="4166029" y="1079914"/>
                  <a:pt x="4191674" y="1124793"/>
                </a:cubicBezTo>
                <a:cubicBezTo>
                  <a:pt x="4200135" y="1139600"/>
                  <a:pt x="4210900" y="1168296"/>
                  <a:pt x="4224042" y="1181438"/>
                </a:cubicBezTo>
                <a:cubicBezTo>
                  <a:pt x="4233578" y="1190975"/>
                  <a:pt x="4246873" y="1196177"/>
                  <a:pt x="4256410" y="1205714"/>
                </a:cubicBezTo>
                <a:cubicBezTo>
                  <a:pt x="4258801" y="1208105"/>
                  <a:pt x="4293194" y="1254087"/>
                  <a:pt x="4296870" y="1262358"/>
                </a:cubicBezTo>
                <a:cubicBezTo>
                  <a:pt x="4303799" y="1277947"/>
                  <a:pt x="4308917" y="1294360"/>
                  <a:pt x="4313055" y="1310910"/>
                </a:cubicBezTo>
                <a:cubicBezTo>
                  <a:pt x="4315752" y="1321699"/>
                  <a:pt x="4315629" y="1333622"/>
                  <a:pt x="4321147" y="1343278"/>
                </a:cubicBezTo>
                <a:cubicBezTo>
                  <a:pt x="4326825" y="1353214"/>
                  <a:pt x="4335187" y="1362436"/>
                  <a:pt x="4345423" y="1367554"/>
                </a:cubicBezTo>
                <a:cubicBezTo>
                  <a:pt x="4357725" y="1373705"/>
                  <a:pt x="4372396" y="1372949"/>
                  <a:pt x="4385883" y="1375646"/>
                </a:cubicBezTo>
                <a:cubicBezTo>
                  <a:pt x="4402067" y="1372949"/>
                  <a:pt x="4418720" y="1372269"/>
                  <a:pt x="4434435" y="1367554"/>
                </a:cubicBezTo>
                <a:cubicBezTo>
                  <a:pt x="4450784" y="1362649"/>
                  <a:pt x="4476694" y="1345461"/>
                  <a:pt x="4491079" y="1335186"/>
                </a:cubicBezTo>
                <a:cubicBezTo>
                  <a:pt x="4502054" y="1327347"/>
                  <a:pt x="4513910" y="1320446"/>
                  <a:pt x="4523447" y="1310910"/>
                </a:cubicBezTo>
                <a:cubicBezTo>
                  <a:pt x="4581466" y="1252892"/>
                  <a:pt x="4491000" y="1322010"/>
                  <a:pt x="4563908" y="1262358"/>
                </a:cubicBezTo>
                <a:cubicBezTo>
                  <a:pt x="4584784" y="1245277"/>
                  <a:pt x="4613682" y="1236249"/>
                  <a:pt x="4628644" y="1213806"/>
                </a:cubicBezTo>
                <a:cubicBezTo>
                  <a:pt x="4639900" y="1196922"/>
                  <a:pt x="4656202" y="1171497"/>
                  <a:pt x="4669104" y="1157161"/>
                </a:cubicBezTo>
                <a:cubicBezTo>
                  <a:pt x="4684415" y="1140149"/>
                  <a:pt x="4701472" y="1124793"/>
                  <a:pt x="4717656" y="1108609"/>
                </a:cubicBezTo>
                <a:cubicBezTo>
                  <a:pt x="4725748" y="1100517"/>
                  <a:pt x="4735584" y="1093855"/>
                  <a:pt x="4741932" y="1084333"/>
                </a:cubicBezTo>
                <a:cubicBezTo>
                  <a:pt x="4812973" y="977775"/>
                  <a:pt x="4741530" y="1078060"/>
                  <a:pt x="4798577" y="1011505"/>
                </a:cubicBezTo>
                <a:cubicBezTo>
                  <a:pt x="4807354" y="1001265"/>
                  <a:pt x="4815014" y="990112"/>
                  <a:pt x="4822853" y="979137"/>
                </a:cubicBezTo>
                <a:cubicBezTo>
                  <a:pt x="4828506" y="971223"/>
                  <a:pt x="4832811" y="962332"/>
                  <a:pt x="4839037" y="954861"/>
                </a:cubicBezTo>
                <a:cubicBezTo>
                  <a:pt x="4846363" y="946069"/>
                  <a:pt x="4856287" y="939617"/>
                  <a:pt x="4863313" y="930584"/>
                </a:cubicBezTo>
                <a:cubicBezTo>
                  <a:pt x="4875255" y="915230"/>
                  <a:pt x="4883530" y="897220"/>
                  <a:pt x="4895681" y="882032"/>
                </a:cubicBezTo>
                <a:cubicBezTo>
                  <a:pt x="4906470" y="868545"/>
                  <a:pt x="4917890" y="855540"/>
                  <a:pt x="4928049" y="841572"/>
                </a:cubicBezTo>
                <a:cubicBezTo>
                  <a:pt x="4939489" y="825841"/>
                  <a:pt x="4948266" y="808208"/>
                  <a:pt x="4960417" y="793020"/>
                </a:cubicBezTo>
                <a:cubicBezTo>
                  <a:pt x="4971207" y="779533"/>
                  <a:pt x="4981168" y="765340"/>
                  <a:pt x="4992786" y="752560"/>
                </a:cubicBezTo>
                <a:cubicBezTo>
                  <a:pt x="5008182" y="735624"/>
                  <a:pt x="5031102" y="724479"/>
                  <a:pt x="5041338" y="704007"/>
                </a:cubicBezTo>
                <a:cubicBezTo>
                  <a:pt x="5049430" y="687823"/>
                  <a:pt x="5056305" y="670971"/>
                  <a:pt x="5065614" y="655455"/>
                </a:cubicBezTo>
                <a:cubicBezTo>
                  <a:pt x="5076233" y="637757"/>
                  <a:pt x="5106163" y="602216"/>
                  <a:pt x="5122258" y="590719"/>
                </a:cubicBezTo>
                <a:cubicBezTo>
                  <a:pt x="5129199" y="585761"/>
                  <a:pt x="5138905" y="586442"/>
                  <a:pt x="5146534" y="582627"/>
                </a:cubicBezTo>
                <a:cubicBezTo>
                  <a:pt x="5182050" y="564869"/>
                  <a:pt x="5160619" y="564445"/>
                  <a:pt x="5203178" y="550259"/>
                </a:cubicBezTo>
                <a:cubicBezTo>
                  <a:pt x="5224280" y="543225"/>
                  <a:pt x="5267915" y="534075"/>
                  <a:pt x="5267915" y="534075"/>
                </a:cubicBezTo>
                <a:cubicBezTo>
                  <a:pt x="5319164" y="536772"/>
                  <a:pt x="5371339" y="532102"/>
                  <a:pt x="5421663" y="542167"/>
                </a:cubicBezTo>
                <a:cubicBezTo>
                  <a:pt x="5440736" y="545982"/>
                  <a:pt x="5456462" y="560781"/>
                  <a:pt x="5470216" y="574535"/>
                </a:cubicBezTo>
                <a:cubicBezTo>
                  <a:pt x="5494984" y="599303"/>
                  <a:pt x="5517109" y="625660"/>
                  <a:pt x="5551136" y="639271"/>
                </a:cubicBezTo>
                <a:cubicBezTo>
                  <a:pt x="5620885" y="667171"/>
                  <a:pt x="5562985" y="646125"/>
                  <a:pt x="5623964" y="663547"/>
                </a:cubicBezTo>
                <a:cubicBezTo>
                  <a:pt x="5632166" y="665890"/>
                  <a:pt x="5639876" y="669966"/>
                  <a:pt x="5648240" y="671639"/>
                </a:cubicBezTo>
                <a:cubicBezTo>
                  <a:pt x="5700144" y="682020"/>
                  <a:pt x="5703429" y="679731"/>
                  <a:pt x="5753437" y="679731"/>
                </a:cubicBezTo>
              </a:path>
            </a:pathLst>
          </a:custGeom>
          <a:noFill/>
          <a:ln w="28575" cmpd="sng">
            <a:solidFill>
              <a:schemeClr val="tx1"/>
            </a:solidFill>
            <a:prstDash val="dash"/>
            <a:miter lim="800000"/>
            <a:headEnd/>
            <a:tailEnd/>
          </a:ln>
          <a:effectLst/>
        </p:spPr>
        <p:txBody>
          <a:bodyPr rtlCol="0" anchor="ctr"/>
          <a:lstStyle/>
          <a:p>
            <a:pPr algn="ctr"/>
            <a:endParaRPr lang="en-BE"/>
          </a:p>
        </p:txBody>
      </p:sp>
      <p:sp>
        <p:nvSpPr>
          <p:cNvPr id="76" name="Oval 75">
            <a:extLst>
              <a:ext uri="{FF2B5EF4-FFF2-40B4-BE49-F238E27FC236}">
                <a16:creationId xmlns:a16="http://schemas.microsoft.com/office/drawing/2014/main" id="{07861FEE-5A4C-6BC0-306A-83B43AD8FF27}"/>
              </a:ext>
            </a:extLst>
          </p:cNvPr>
          <p:cNvSpPr/>
          <p:nvPr>
            <p:custDataLst>
              <p:tags r:id="rId8"/>
            </p:custDataLst>
          </p:nvPr>
        </p:nvSpPr>
        <p:spPr>
          <a:xfrm>
            <a:off x="9144488" y="3970473"/>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05298C-EE9B-6A45-3326-CE0FBA82112A}"/>
              </a:ext>
            </a:extLst>
          </p:cNvPr>
          <p:cNvSpPr/>
          <p:nvPr/>
        </p:nvSpPr>
        <p:spPr bwMode="gray">
          <a:xfrm>
            <a:off x="9418072" y="3658745"/>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8" name="TextBox 17">
            <a:extLst>
              <a:ext uri="{FF2B5EF4-FFF2-40B4-BE49-F238E27FC236}">
                <a16:creationId xmlns:a16="http://schemas.microsoft.com/office/drawing/2014/main" id="{07481AF9-965A-1A3F-D516-05A452B1D0F4}"/>
              </a:ext>
            </a:extLst>
          </p:cNvPr>
          <p:cNvSpPr txBox="1"/>
          <p:nvPr/>
        </p:nvSpPr>
        <p:spPr>
          <a:xfrm>
            <a:off x="9397611" y="3642157"/>
            <a:ext cx="1371148" cy="738664"/>
          </a:xfrm>
          <a:prstGeom prst="rect">
            <a:avLst/>
          </a:prstGeom>
          <a:noFill/>
        </p:spPr>
        <p:txBody>
          <a:bodyPr wrap="square" rtlCol="0">
            <a:spAutoFit/>
          </a:bodyPr>
          <a:lstStyle/>
          <a:p>
            <a:pPr algn="ctr"/>
            <a:r>
              <a:rPr lang="en-BE" sz="1400" b="1">
                <a:solidFill>
                  <a:srgbClr val="FF0000"/>
                </a:solidFill>
              </a:rPr>
              <a:t>New warnings</a:t>
            </a:r>
            <a:r>
              <a:rPr lang="en-GB" sz="1400" b="1">
                <a:solidFill>
                  <a:srgbClr val="FF0000"/>
                </a:solidFill>
              </a:rPr>
              <a:t> and</a:t>
            </a:r>
            <a:r>
              <a:rPr lang="en-BE" sz="1400" b="1">
                <a:solidFill>
                  <a:srgbClr val="FF0000"/>
                </a:solidFill>
              </a:rPr>
              <a:t> reports</a:t>
            </a:r>
            <a:endParaRPr lang="en-GB" sz="1400" b="1">
              <a:solidFill>
                <a:srgbClr val="FF0000"/>
              </a:solidFill>
            </a:endParaRPr>
          </a:p>
        </p:txBody>
      </p:sp>
      <p:pic>
        <p:nvPicPr>
          <p:cNvPr id="23" name="Picture 22" descr="A picture containing text&#10;&#10;Description automatically generated">
            <a:extLst>
              <a:ext uri="{FF2B5EF4-FFF2-40B4-BE49-F238E27FC236}">
                <a16:creationId xmlns:a16="http://schemas.microsoft.com/office/drawing/2014/main" id="{F8CF5E0F-F4CB-D37D-9E8F-8ED65B9419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59634" y="2926977"/>
            <a:ext cx="488376" cy="743161"/>
          </a:xfrm>
          <a:prstGeom prst="rect">
            <a:avLst/>
          </a:prstGeom>
        </p:spPr>
      </p:pic>
      <p:sp>
        <p:nvSpPr>
          <p:cNvPr id="35" name="Oval 34">
            <a:extLst>
              <a:ext uri="{FF2B5EF4-FFF2-40B4-BE49-F238E27FC236}">
                <a16:creationId xmlns:a16="http://schemas.microsoft.com/office/drawing/2014/main" id="{9F15D737-F586-895C-533D-5D90501FA11B}"/>
              </a:ext>
            </a:extLst>
          </p:cNvPr>
          <p:cNvSpPr/>
          <p:nvPr>
            <p:custDataLst>
              <p:tags r:id="rId9"/>
            </p:custDataLst>
          </p:nvPr>
        </p:nvSpPr>
        <p:spPr>
          <a:xfrm>
            <a:off x="10589378" y="3530615"/>
            <a:ext cx="173737" cy="165877"/>
          </a:xfrm>
          <a:prstGeom prst="ellipse">
            <a:avLst/>
          </a:prstGeom>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pole with a white stripe&#10;&#10;Description automatically generated with medium confidence">
            <a:extLst>
              <a:ext uri="{FF2B5EF4-FFF2-40B4-BE49-F238E27FC236}">
                <a16:creationId xmlns:a16="http://schemas.microsoft.com/office/drawing/2014/main" id="{8A22EB93-EB45-248C-4129-A71B366B02FA}"/>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2722387" y="3455246"/>
            <a:ext cx="173738" cy="598166"/>
          </a:xfrm>
          <a:prstGeom prst="rect">
            <a:avLst/>
          </a:prstGeom>
        </p:spPr>
      </p:pic>
      <p:pic>
        <p:nvPicPr>
          <p:cNvPr id="14" name="Picture 13" descr="A black pole with a white stripe&#10;&#10;Description automatically generated with medium confidence">
            <a:extLst>
              <a:ext uri="{FF2B5EF4-FFF2-40B4-BE49-F238E27FC236}">
                <a16:creationId xmlns:a16="http://schemas.microsoft.com/office/drawing/2014/main" id="{081D8270-B2BD-CDB0-04D7-1D2A0D0A0E9B}"/>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3852081" y="3069554"/>
            <a:ext cx="173738" cy="598166"/>
          </a:xfrm>
          <a:prstGeom prst="rect">
            <a:avLst/>
          </a:prstGeom>
        </p:spPr>
      </p:pic>
      <p:pic>
        <p:nvPicPr>
          <p:cNvPr id="15" name="Picture 14" descr="A black pole with a white stripe&#10;&#10;Description automatically generated with medium confidence">
            <a:extLst>
              <a:ext uri="{FF2B5EF4-FFF2-40B4-BE49-F238E27FC236}">
                <a16:creationId xmlns:a16="http://schemas.microsoft.com/office/drawing/2014/main" id="{06786640-9FE8-A59A-B927-A48F4F774D05}"/>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5155644" y="2637782"/>
            <a:ext cx="173738" cy="598166"/>
          </a:xfrm>
          <a:prstGeom prst="rect">
            <a:avLst/>
          </a:prstGeom>
        </p:spPr>
      </p:pic>
      <p:pic>
        <p:nvPicPr>
          <p:cNvPr id="16" name="Picture 15" descr="A black pole with a white stripe&#10;&#10;Description automatically generated with medium confidence">
            <a:extLst>
              <a:ext uri="{FF2B5EF4-FFF2-40B4-BE49-F238E27FC236}">
                <a16:creationId xmlns:a16="http://schemas.microsoft.com/office/drawing/2014/main" id="{4C3A6ACC-25E2-9DA7-BF45-94C508E6E9F9}"/>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6022120" y="3117402"/>
            <a:ext cx="173738" cy="598166"/>
          </a:xfrm>
          <a:prstGeom prst="rect">
            <a:avLst/>
          </a:prstGeom>
        </p:spPr>
      </p:pic>
      <p:pic>
        <p:nvPicPr>
          <p:cNvPr id="19" name="Picture 18" descr="A black pole with a white stripe&#10;&#10;Description automatically generated with medium confidence">
            <a:extLst>
              <a:ext uri="{FF2B5EF4-FFF2-40B4-BE49-F238E27FC236}">
                <a16:creationId xmlns:a16="http://schemas.microsoft.com/office/drawing/2014/main" id="{F065E36E-3F66-A05E-06FA-D37B3D5EFD89}"/>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7642779" y="2842882"/>
            <a:ext cx="173738" cy="598166"/>
          </a:xfrm>
          <a:prstGeom prst="rect">
            <a:avLst/>
          </a:prstGeom>
        </p:spPr>
      </p:pic>
      <p:pic>
        <p:nvPicPr>
          <p:cNvPr id="24" name="Picture 23" descr="A black pole with a white stripe&#10;&#10;Description automatically generated with medium confidence">
            <a:extLst>
              <a:ext uri="{FF2B5EF4-FFF2-40B4-BE49-F238E27FC236}">
                <a16:creationId xmlns:a16="http://schemas.microsoft.com/office/drawing/2014/main" id="{68A2B430-60B8-9FB5-ECEA-636F1C3E3D7A}"/>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8544065" y="3834225"/>
            <a:ext cx="173738" cy="598166"/>
          </a:xfrm>
          <a:prstGeom prst="rect">
            <a:avLst/>
          </a:prstGeom>
        </p:spPr>
      </p:pic>
      <p:pic>
        <p:nvPicPr>
          <p:cNvPr id="26" name="Picture 25" descr="A black pole with a white stripe&#10;&#10;Description automatically generated with medium confidence">
            <a:extLst>
              <a:ext uri="{FF2B5EF4-FFF2-40B4-BE49-F238E27FC236}">
                <a16:creationId xmlns:a16="http://schemas.microsoft.com/office/drawing/2014/main" id="{6E75129A-9488-6C39-8BD4-33476DB37B65}"/>
              </a:ext>
            </a:extLst>
          </p:cNvPr>
          <p:cNvPicPr>
            <a:picLocks noChangeAspect="1"/>
          </p:cNvPicPr>
          <p:nvPr/>
        </p:nvPicPr>
        <p:blipFill rotWithShape="1">
          <a:blip r:embed="rId16">
            <a:extLst>
              <a:ext uri="{28A0092B-C50C-407E-A947-70E740481C1C}">
                <a14:useLocalDpi xmlns:a14="http://schemas.microsoft.com/office/drawing/2010/main" val="0"/>
              </a:ext>
            </a:extLst>
          </a:blip>
          <a:srcRect r="892" b="14110"/>
          <a:stretch/>
        </p:blipFill>
        <p:spPr>
          <a:xfrm>
            <a:off x="10194403" y="2901198"/>
            <a:ext cx="173738" cy="598166"/>
          </a:xfrm>
          <a:prstGeom prst="rect">
            <a:avLst/>
          </a:prstGeom>
        </p:spPr>
      </p:pic>
      <p:pic>
        <p:nvPicPr>
          <p:cNvPr id="39" name="Picture 38" descr="A plant growing from a pile of coins&#10;&#10;Description automatically generated">
            <a:extLst>
              <a:ext uri="{FF2B5EF4-FFF2-40B4-BE49-F238E27FC236}">
                <a16:creationId xmlns:a16="http://schemas.microsoft.com/office/drawing/2014/main" id="{B0C9677F-C567-18EB-EE7E-34D01CB8B9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03414" y="2001606"/>
            <a:ext cx="542959" cy="662966"/>
          </a:xfrm>
          <a:prstGeom prst="rect">
            <a:avLst/>
          </a:prstGeom>
        </p:spPr>
      </p:pic>
      <p:sp>
        <p:nvSpPr>
          <p:cNvPr id="42" name="Oval 41">
            <a:extLst>
              <a:ext uri="{FF2B5EF4-FFF2-40B4-BE49-F238E27FC236}">
                <a16:creationId xmlns:a16="http://schemas.microsoft.com/office/drawing/2014/main" id="{9158B71E-ED8D-BBB3-50A0-12CCA91547EE}"/>
              </a:ext>
            </a:extLst>
          </p:cNvPr>
          <p:cNvSpPr/>
          <p:nvPr/>
        </p:nvSpPr>
        <p:spPr bwMode="gray">
          <a:xfrm>
            <a:off x="2873108" y="4357157"/>
            <a:ext cx="1332000" cy="1332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7" name="TextBox 6">
            <a:extLst>
              <a:ext uri="{FF2B5EF4-FFF2-40B4-BE49-F238E27FC236}">
                <a16:creationId xmlns:a16="http://schemas.microsoft.com/office/drawing/2014/main" id="{985EDE83-6F15-9144-4030-4B2E1E7CB3A1}"/>
              </a:ext>
            </a:extLst>
          </p:cNvPr>
          <p:cNvSpPr txBox="1"/>
          <p:nvPr/>
        </p:nvSpPr>
        <p:spPr>
          <a:xfrm>
            <a:off x="3054461" y="4439919"/>
            <a:ext cx="969293" cy="523220"/>
          </a:xfrm>
          <a:prstGeom prst="rect">
            <a:avLst/>
          </a:prstGeom>
          <a:noFill/>
        </p:spPr>
        <p:txBody>
          <a:bodyPr wrap="square" rtlCol="0">
            <a:spAutoFit/>
          </a:bodyPr>
          <a:lstStyle/>
          <a:p>
            <a:pPr algn="ctr"/>
            <a:r>
              <a:rPr lang="en-GB" sz="1400" b="1"/>
              <a:t>C</a:t>
            </a:r>
            <a:r>
              <a:rPr lang="en-BE" sz="1400" b="1" err="1"/>
              <a:t>alls</a:t>
            </a:r>
            <a:r>
              <a:rPr lang="en-BE" sz="1400" b="1"/>
              <a:t> an insurer</a:t>
            </a:r>
            <a:endParaRPr lang="en-GB" sz="1400" b="1"/>
          </a:p>
        </p:txBody>
      </p:sp>
      <p:pic>
        <p:nvPicPr>
          <p:cNvPr id="34" name="Picture 33" descr="A person wearing a headset&#10;&#10;Description automatically generated">
            <a:extLst>
              <a:ext uri="{FF2B5EF4-FFF2-40B4-BE49-F238E27FC236}">
                <a16:creationId xmlns:a16="http://schemas.microsoft.com/office/drawing/2014/main" id="{26F78BED-98F5-DF00-8359-B17E032CB9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45577" y="4932324"/>
            <a:ext cx="606504" cy="646038"/>
          </a:xfrm>
          <a:prstGeom prst="rect">
            <a:avLst/>
          </a:prstGeom>
        </p:spPr>
      </p:pic>
      <p:pic>
        <p:nvPicPr>
          <p:cNvPr id="9" name="Picture 8" descr="A hand holding a stack of coins&#10;&#10;Description automatically generated">
            <a:extLst>
              <a:ext uri="{FF2B5EF4-FFF2-40B4-BE49-F238E27FC236}">
                <a16:creationId xmlns:a16="http://schemas.microsoft.com/office/drawing/2014/main" id="{53F5E9B7-EE75-364C-A7D3-C14741C523B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4150547" y="1592669"/>
            <a:ext cx="555065" cy="644740"/>
          </a:xfrm>
          <a:prstGeom prst="rect">
            <a:avLst/>
          </a:prstGeom>
        </p:spPr>
      </p:pic>
      <p:sp>
        <p:nvSpPr>
          <p:cNvPr id="75" name="TextBox 74">
            <a:extLst>
              <a:ext uri="{FF2B5EF4-FFF2-40B4-BE49-F238E27FC236}">
                <a16:creationId xmlns:a16="http://schemas.microsoft.com/office/drawing/2014/main" id="{62B81F68-A586-460C-AA9E-0587F9BA2B3D}"/>
              </a:ext>
            </a:extLst>
          </p:cNvPr>
          <p:cNvSpPr txBox="1"/>
          <p:nvPr/>
        </p:nvSpPr>
        <p:spPr>
          <a:xfrm>
            <a:off x="3793696" y="2171108"/>
            <a:ext cx="1331994" cy="523220"/>
          </a:xfrm>
          <a:prstGeom prst="rect">
            <a:avLst/>
          </a:prstGeom>
          <a:noFill/>
        </p:spPr>
        <p:txBody>
          <a:bodyPr wrap="square" rtlCol="0">
            <a:spAutoFit/>
          </a:bodyPr>
          <a:lstStyle/>
          <a:p>
            <a:pPr algn="ctr"/>
            <a:r>
              <a:rPr lang="en-BE" sz="1400" b="1"/>
              <a:t>Demands &amp; needs test</a:t>
            </a:r>
            <a:endParaRPr lang="en-GB" sz="1400" b="1"/>
          </a:p>
        </p:txBody>
      </p:sp>
      <p:pic>
        <p:nvPicPr>
          <p:cNvPr id="29" name="Picture 28" descr="A paper with check marks&#10;&#10;Description automatically generated">
            <a:extLst>
              <a:ext uri="{FF2B5EF4-FFF2-40B4-BE49-F238E27FC236}">
                <a16:creationId xmlns:a16="http://schemas.microsoft.com/office/drawing/2014/main" id="{DC607184-6B56-2CC1-78C3-EE126683F4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36759" y="4295977"/>
            <a:ext cx="386179" cy="525821"/>
          </a:xfrm>
          <a:prstGeom prst="rect">
            <a:avLst/>
          </a:prstGeom>
        </p:spPr>
      </p:pic>
      <p:pic>
        <p:nvPicPr>
          <p:cNvPr id="32" name="Picture 31" descr="A yellow triangle sign with a exclamation mark&#10;&#10;Description automatically generated">
            <a:extLst>
              <a:ext uri="{FF2B5EF4-FFF2-40B4-BE49-F238E27FC236}">
                <a16:creationId xmlns:a16="http://schemas.microsoft.com/office/drawing/2014/main" id="{6A6E2A41-3549-DB18-DD6F-9F6E82CBB64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14035" y="4360808"/>
            <a:ext cx="557700" cy="459905"/>
          </a:xfrm>
          <a:prstGeom prst="rect">
            <a:avLst/>
          </a:prstGeom>
        </p:spPr>
      </p:pic>
      <p:pic>
        <p:nvPicPr>
          <p:cNvPr id="36" name="Picture 35" descr="A stack of papers with check marks&#10;&#10;Description automatically generated">
            <a:extLst>
              <a:ext uri="{FF2B5EF4-FFF2-40B4-BE49-F238E27FC236}">
                <a16:creationId xmlns:a16="http://schemas.microsoft.com/office/drawing/2014/main" id="{5C62796A-1319-147C-8ECD-4FD575AD5C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92848" y="4476185"/>
            <a:ext cx="555074" cy="658664"/>
          </a:xfrm>
          <a:prstGeom prst="rect">
            <a:avLst/>
          </a:prstGeom>
        </p:spPr>
      </p:pic>
      <p:pic>
        <p:nvPicPr>
          <p:cNvPr id="8" name="Picture 7" descr="A person with curly hair using a computer&#10;&#10;Description automatically generated">
            <a:extLst>
              <a:ext uri="{FF2B5EF4-FFF2-40B4-BE49-F238E27FC236}">
                <a16:creationId xmlns:a16="http://schemas.microsoft.com/office/drawing/2014/main" id="{91B1002C-365F-0C9F-AD1C-B9AD8BA9924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25" y="2733923"/>
            <a:ext cx="2029351" cy="2076640"/>
          </a:xfrm>
          <a:prstGeom prst="rect">
            <a:avLst/>
          </a:prstGeom>
        </p:spPr>
      </p:pic>
      <p:grpSp>
        <p:nvGrpSpPr>
          <p:cNvPr id="20" name="Group 19">
            <a:extLst>
              <a:ext uri="{FF2B5EF4-FFF2-40B4-BE49-F238E27FC236}">
                <a16:creationId xmlns:a16="http://schemas.microsoft.com/office/drawing/2014/main" id="{EB645680-DCCE-71A1-C4C4-AB542D96A59F}"/>
              </a:ext>
            </a:extLst>
          </p:cNvPr>
          <p:cNvGrpSpPr/>
          <p:nvPr/>
        </p:nvGrpSpPr>
        <p:grpSpPr>
          <a:xfrm>
            <a:off x="10850349" y="2948979"/>
            <a:ext cx="1231884" cy="1166668"/>
            <a:chOff x="10850349" y="2948979"/>
            <a:chExt cx="1231884" cy="1166668"/>
          </a:xfrm>
        </p:grpSpPr>
        <p:pic>
          <p:nvPicPr>
            <p:cNvPr id="48" name="Picture 47" descr="Icon&#10;&#10;Description automatically generated">
              <a:extLst>
                <a:ext uri="{FF2B5EF4-FFF2-40B4-BE49-F238E27FC236}">
                  <a16:creationId xmlns:a16="http://schemas.microsoft.com/office/drawing/2014/main" id="{8013CA8C-3BD1-B233-875D-64C20962DA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50349" y="2948979"/>
              <a:ext cx="1231884" cy="1091608"/>
            </a:xfrm>
            <a:prstGeom prst="rect">
              <a:avLst/>
            </a:prstGeom>
          </p:spPr>
        </p:pic>
        <p:pic>
          <p:nvPicPr>
            <p:cNvPr id="6" name="Picture 5" descr="A stack of gold coins&#10;&#10;Description automatically generated">
              <a:extLst>
                <a:ext uri="{FF2B5EF4-FFF2-40B4-BE49-F238E27FC236}">
                  <a16:creationId xmlns:a16="http://schemas.microsoft.com/office/drawing/2014/main" id="{61CF1B6D-9419-5214-87DE-3F97A14D8ED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58755" y="3672821"/>
              <a:ext cx="444641" cy="442826"/>
            </a:xfrm>
            <a:prstGeom prst="rect">
              <a:avLst/>
            </a:prstGeom>
          </p:spPr>
        </p:pic>
        <p:pic>
          <p:nvPicPr>
            <p:cNvPr id="12" name="Picture 11" descr="A stack of gold coins&#10;&#10;Description automatically generated">
              <a:extLst>
                <a:ext uri="{FF2B5EF4-FFF2-40B4-BE49-F238E27FC236}">
                  <a16:creationId xmlns:a16="http://schemas.microsoft.com/office/drawing/2014/main" id="{4131A9CF-0A18-6D49-A1B0-E923AB7DB4C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568965" y="3536035"/>
              <a:ext cx="444641" cy="442826"/>
            </a:xfrm>
            <a:prstGeom prst="rect">
              <a:avLst/>
            </a:prstGeom>
          </p:spPr>
        </p:pic>
      </p:grpSp>
    </p:spTree>
    <p:extLst>
      <p:ext uri="{BB962C8B-B14F-4D97-AF65-F5344CB8AC3E}">
        <p14:creationId xmlns:p14="http://schemas.microsoft.com/office/powerpoint/2010/main" val="2429457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50355B-10F8-F8F1-7982-2426DDF252B5}"/>
              </a:ext>
            </a:extLst>
          </p:cNvPr>
          <p:cNvPicPr>
            <a:picLocks noChangeAspect="1"/>
          </p:cNvPicPr>
          <p:nvPr/>
        </p:nvPicPr>
        <p:blipFill rotWithShape="1">
          <a:blip r:embed="rId13">
            <a:alphaModFix amt="20000"/>
          </a:blip>
          <a:srcRect l="2720" t="2977" r="1724" b="5156"/>
          <a:stretch/>
        </p:blipFill>
        <p:spPr>
          <a:xfrm>
            <a:off x="610456" y="773222"/>
            <a:ext cx="11211128" cy="5988323"/>
          </a:xfrm>
          <a:prstGeom prst="rect">
            <a:avLst/>
          </a:prstGeom>
        </p:spPr>
      </p:pic>
      <p:sp>
        <p:nvSpPr>
          <p:cNvPr id="32" name="Oval 31">
            <a:extLst>
              <a:ext uri="{FF2B5EF4-FFF2-40B4-BE49-F238E27FC236}">
                <a16:creationId xmlns:a16="http://schemas.microsoft.com/office/drawing/2014/main" id="{65C91135-12E1-F9D7-F883-A279AB79404E}"/>
              </a:ext>
            </a:extLst>
          </p:cNvPr>
          <p:cNvSpPr/>
          <p:nvPr/>
        </p:nvSpPr>
        <p:spPr bwMode="gray">
          <a:xfrm>
            <a:off x="4851894" y="4484760"/>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31" name="Oval 30">
            <a:extLst>
              <a:ext uri="{FF2B5EF4-FFF2-40B4-BE49-F238E27FC236}">
                <a16:creationId xmlns:a16="http://schemas.microsoft.com/office/drawing/2014/main" id="{E94354F3-BA5F-2AD8-F177-28BAF5983AF1}"/>
              </a:ext>
            </a:extLst>
          </p:cNvPr>
          <p:cNvSpPr/>
          <p:nvPr/>
        </p:nvSpPr>
        <p:spPr bwMode="gray">
          <a:xfrm>
            <a:off x="9192958" y="1959118"/>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2" name="TextBox 11">
            <a:extLst>
              <a:ext uri="{FF2B5EF4-FFF2-40B4-BE49-F238E27FC236}">
                <a16:creationId xmlns:a16="http://schemas.microsoft.com/office/drawing/2014/main" id="{0996C8D9-5C6B-094B-1CD2-1A24885D955B}"/>
              </a:ext>
            </a:extLst>
          </p:cNvPr>
          <p:cNvSpPr txBox="1"/>
          <p:nvPr/>
        </p:nvSpPr>
        <p:spPr>
          <a:xfrm>
            <a:off x="4975240" y="5333262"/>
            <a:ext cx="1448016" cy="738664"/>
          </a:xfrm>
          <a:prstGeom prst="rect">
            <a:avLst/>
          </a:prstGeom>
          <a:noFill/>
        </p:spPr>
        <p:txBody>
          <a:bodyPr wrap="square" rtlCol="0">
            <a:spAutoFit/>
          </a:bodyPr>
          <a:lstStyle/>
          <a:p>
            <a:pPr algn="ctr"/>
            <a:r>
              <a:rPr lang="en-BE" sz="1400" b="1">
                <a:solidFill>
                  <a:srgbClr val="FF0000"/>
                </a:solidFill>
              </a:rPr>
              <a:t>New inducement test</a:t>
            </a:r>
            <a:endParaRPr lang="en-GB" sz="1400" b="1">
              <a:solidFill>
                <a:srgbClr val="FF0000"/>
              </a:solidFill>
            </a:endParaRPr>
          </a:p>
        </p:txBody>
      </p:sp>
      <p:pic>
        <p:nvPicPr>
          <p:cNvPr id="14" name="Picture 13">
            <a:extLst>
              <a:ext uri="{FF2B5EF4-FFF2-40B4-BE49-F238E27FC236}">
                <a16:creationId xmlns:a16="http://schemas.microsoft.com/office/drawing/2014/main" id="{0F09BB4F-FCFC-2E98-CFB2-7C450D021A1C}"/>
              </a:ext>
            </a:extLst>
          </p:cNvPr>
          <p:cNvPicPr>
            <a:picLocks noChangeAspect="1"/>
          </p:cNvPicPr>
          <p:nvPr/>
        </p:nvPicPr>
        <p:blipFill>
          <a:blip r:embed="rId14"/>
          <a:stretch>
            <a:fillRect/>
          </a:stretch>
        </p:blipFill>
        <p:spPr>
          <a:xfrm>
            <a:off x="5350448" y="4512813"/>
            <a:ext cx="607364" cy="876124"/>
          </a:xfrm>
          <a:prstGeom prst="rect">
            <a:avLst/>
          </a:prstGeom>
        </p:spPr>
      </p:pic>
      <p:sp>
        <p:nvSpPr>
          <p:cNvPr id="15" name="TextBox 14">
            <a:extLst>
              <a:ext uri="{FF2B5EF4-FFF2-40B4-BE49-F238E27FC236}">
                <a16:creationId xmlns:a16="http://schemas.microsoft.com/office/drawing/2014/main" id="{43C2F4C2-1F65-5015-02D9-85BFC7BFFA6A}"/>
              </a:ext>
            </a:extLst>
          </p:cNvPr>
          <p:cNvSpPr txBox="1"/>
          <p:nvPr/>
        </p:nvSpPr>
        <p:spPr>
          <a:xfrm>
            <a:off x="9447596" y="2969559"/>
            <a:ext cx="1049898" cy="523220"/>
          </a:xfrm>
          <a:prstGeom prst="rect">
            <a:avLst/>
          </a:prstGeom>
          <a:noFill/>
        </p:spPr>
        <p:txBody>
          <a:bodyPr wrap="square" rtlCol="0">
            <a:spAutoFit/>
          </a:bodyPr>
          <a:lstStyle/>
          <a:p>
            <a:pPr algn="ctr"/>
            <a:r>
              <a:rPr lang="en-BE" sz="1400" b="1">
                <a:solidFill>
                  <a:srgbClr val="FF0000"/>
                </a:solidFill>
              </a:rPr>
              <a:t>Range of </a:t>
            </a:r>
            <a:r>
              <a:rPr lang="en-BE" sz="1400" b="1" err="1">
                <a:solidFill>
                  <a:srgbClr val="FF0000"/>
                </a:solidFill>
              </a:rPr>
              <a:t>IBIPs</a:t>
            </a:r>
            <a:endParaRPr lang="en-GB" sz="1400" b="1">
              <a:solidFill>
                <a:srgbClr val="FF0000"/>
              </a:solidFill>
            </a:endParaRPr>
          </a:p>
        </p:txBody>
      </p:sp>
      <p:sp>
        <p:nvSpPr>
          <p:cNvPr id="16" name="Oval 15">
            <a:extLst>
              <a:ext uri="{FF2B5EF4-FFF2-40B4-BE49-F238E27FC236}">
                <a16:creationId xmlns:a16="http://schemas.microsoft.com/office/drawing/2014/main" id="{840B4840-98B1-FD2A-CF5A-1B480DEAC806}"/>
              </a:ext>
            </a:extLst>
          </p:cNvPr>
          <p:cNvSpPr/>
          <p:nvPr>
            <p:custDataLst>
              <p:tags r:id="rId1"/>
            </p:custDataLst>
          </p:nvPr>
        </p:nvSpPr>
        <p:spPr>
          <a:xfrm>
            <a:off x="1139866" y="3457629"/>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0811D2-7776-D942-D854-1215C6A90504}"/>
              </a:ext>
            </a:extLst>
          </p:cNvPr>
          <p:cNvSpPr/>
          <p:nvPr>
            <p:custDataLst>
              <p:tags r:id="rId2"/>
            </p:custDataLst>
          </p:nvPr>
        </p:nvSpPr>
        <p:spPr>
          <a:xfrm>
            <a:off x="3086599" y="3839920"/>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0437B-BAC5-4E9F-A0E3-8506E2691B24}"/>
              </a:ext>
            </a:extLst>
          </p:cNvPr>
          <p:cNvSpPr>
            <a:spLocks noGrp="1"/>
          </p:cNvSpPr>
          <p:nvPr>
            <p:ph type="title"/>
          </p:nvPr>
        </p:nvSpPr>
        <p:spPr>
          <a:xfrm>
            <a:off x="536530" y="202890"/>
            <a:ext cx="11330516" cy="431800"/>
          </a:xfrm>
        </p:spPr>
        <p:txBody>
          <a:bodyPr>
            <a:normAutofit/>
          </a:bodyPr>
          <a:lstStyle/>
          <a:p>
            <a:r>
              <a:rPr lang="en-BE" dirty="0"/>
              <a:t>RIS: tomorrow’s insurers journey for selling an IBIP</a:t>
            </a:r>
            <a:endParaRPr lang="en-GB" dirty="0"/>
          </a:p>
        </p:txBody>
      </p:sp>
      <p:sp>
        <p:nvSpPr>
          <p:cNvPr id="17" name="Oval 16">
            <a:extLst>
              <a:ext uri="{FF2B5EF4-FFF2-40B4-BE49-F238E27FC236}">
                <a16:creationId xmlns:a16="http://schemas.microsoft.com/office/drawing/2014/main" id="{BF2B6D8C-55C6-4792-4805-54CBD4F64709}"/>
              </a:ext>
            </a:extLst>
          </p:cNvPr>
          <p:cNvSpPr/>
          <p:nvPr/>
        </p:nvSpPr>
        <p:spPr bwMode="gray">
          <a:xfrm>
            <a:off x="7467181" y="2019786"/>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8" name="TextBox 17">
            <a:extLst>
              <a:ext uri="{FF2B5EF4-FFF2-40B4-BE49-F238E27FC236}">
                <a16:creationId xmlns:a16="http://schemas.microsoft.com/office/drawing/2014/main" id="{61146874-678C-32BF-5852-AB56FDBCB75A}"/>
              </a:ext>
            </a:extLst>
          </p:cNvPr>
          <p:cNvSpPr txBox="1"/>
          <p:nvPr/>
        </p:nvSpPr>
        <p:spPr>
          <a:xfrm>
            <a:off x="7428492" y="2114604"/>
            <a:ext cx="1694493" cy="738664"/>
          </a:xfrm>
          <a:prstGeom prst="rect">
            <a:avLst/>
          </a:prstGeom>
          <a:noFill/>
        </p:spPr>
        <p:txBody>
          <a:bodyPr wrap="square" rtlCol="0">
            <a:spAutoFit/>
          </a:bodyPr>
          <a:lstStyle/>
          <a:p>
            <a:pPr algn="ctr"/>
            <a:r>
              <a:rPr lang="en-BE" sz="1400" b="1">
                <a:solidFill>
                  <a:srgbClr val="FF0000"/>
                </a:solidFill>
              </a:rPr>
              <a:t>Additional </a:t>
            </a:r>
            <a:r>
              <a:rPr lang="en-GB" sz="1400" b="1">
                <a:solidFill>
                  <a:srgbClr val="002060"/>
                </a:solidFill>
              </a:rPr>
              <a:t>reporting &amp; record keeping</a:t>
            </a:r>
          </a:p>
        </p:txBody>
      </p:sp>
      <p:sp>
        <p:nvSpPr>
          <p:cNvPr id="20" name="TextBox 19">
            <a:extLst>
              <a:ext uri="{FF2B5EF4-FFF2-40B4-BE49-F238E27FC236}">
                <a16:creationId xmlns:a16="http://schemas.microsoft.com/office/drawing/2014/main" id="{10566419-746A-EBB3-154F-DC8E40D34DB6}"/>
              </a:ext>
            </a:extLst>
          </p:cNvPr>
          <p:cNvSpPr txBox="1"/>
          <p:nvPr/>
        </p:nvSpPr>
        <p:spPr>
          <a:xfrm>
            <a:off x="7052821" y="4655092"/>
            <a:ext cx="4885740" cy="1661993"/>
          </a:xfrm>
          <a:prstGeom prst="rect">
            <a:avLst/>
          </a:prstGeom>
          <a:solidFill>
            <a:srgbClr val="FCF8F4"/>
          </a:solidFill>
          <a:ln>
            <a:solidFill>
              <a:srgbClr val="7F7F7F"/>
            </a:solid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BE" sz="1400" b="1" i="0" u="none" strike="noStrike" kern="1200" cap="none" spc="0" normalizeH="0" baseline="0" noProof="0">
                <a:ln>
                  <a:noFill/>
                </a:ln>
                <a:solidFill>
                  <a:srgbClr val="FF0000"/>
                </a:solidFill>
                <a:effectLst/>
                <a:uLnTx/>
                <a:uFillTx/>
                <a:latin typeface="verdana"/>
                <a:ea typeface="+mn-ea"/>
                <a:cs typeface="+mn-cs"/>
              </a:rPr>
              <a:t>+ the </a:t>
            </a:r>
            <a:r>
              <a:rPr kumimoji="0" lang="en-GB" sz="1400" b="1" i="0" u="none" strike="noStrike" kern="1200" cap="none" spc="0" normalizeH="0" baseline="0" noProof="0">
                <a:ln>
                  <a:noFill/>
                </a:ln>
                <a:solidFill>
                  <a:srgbClr val="FF0000"/>
                </a:solidFill>
                <a:effectLst/>
                <a:uLnTx/>
                <a:uFillTx/>
                <a:latin typeface="verdana"/>
                <a:ea typeface="+mn-ea"/>
                <a:cs typeface="+mn-cs"/>
              </a:rPr>
              <a:t>same steps</a:t>
            </a:r>
            <a:r>
              <a:rPr kumimoji="0" lang="en-BE" sz="1400" b="1" i="0" u="none" strike="noStrike" kern="1200" cap="none" spc="0" normalizeH="0" baseline="0" noProof="0">
                <a:ln>
                  <a:noFill/>
                </a:ln>
                <a:solidFill>
                  <a:srgbClr val="FF0000"/>
                </a:solidFill>
                <a:effectLst/>
                <a:uLnTx/>
                <a:uFillTx/>
                <a:latin typeface="verdana"/>
                <a:ea typeface="+mn-ea"/>
                <a:cs typeface="+mn-cs"/>
              </a:rPr>
              <a:t> as for </a:t>
            </a:r>
            <a:r>
              <a:rPr kumimoji="0" lang="en-GB" sz="1400" b="1" i="0" u="none" strike="noStrike" kern="1200" cap="none" spc="0" normalizeH="0" baseline="0" noProof="0">
                <a:ln>
                  <a:noFill/>
                </a:ln>
                <a:solidFill>
                  <a:srgbClr val="FF0000"/>
                </a:solidFill>
                <a:effectLst/>
                <a:uLnTx/>
                <a:uFillTx/>
                <a:latin typeface="verdana"/>
                <a:ea typeface="+mn-ea"/>
                <a:cs typeface="+mn-cs"/>
              </a:rPr>
              <a:t>the consumer journey</a:t>
            </a:r>
            <a:r>
              <a:rPr kumimoji="0" lang="en-BE" sz="1400" b="1" i="0" u="none" strike="noStrike" kern="1200" cap="none" spc="0" normalizeH="0" baseline="0" noProof="0">
                <a:ln>
                  <a:noFill/>
                </a:ln>
                <a:solidFill>
                  <a:srgbClr val="FF0000"/>
                </a:solidFill>
                <a:effectLst/>
                <a:uLnTx/>
                <a:uFillTx/>
                <a:latin typeface="verdana"/>
                <a:ea typeface="+mn-ea"/>
                <a:cs typeface="+mn-cs"/>
              </a:rPr>
              <a:t>!</a:t>
            </a:r>
          </a:p>
          <a:p>
            <a:pPr marL="742950" lvl="1" indent="-285750">
              <a:buFont typeface="Arial" panose="020B0604020202020204" pitchFamily="34" charset="0"/>
              <a:buChar char="•"/>
              <a:defRPr/>
            </a:pPr>
            <a:r>
              <a:rPr lang="en-BE" sz="1400" b="1">
                <a:solidFill>
                  <a:srgbClr val="002060"/>
                </a:solidFill>
                <a:latin typeface="verdana"/>
              </a:rPr>
              <a:t>Demands &amp; needs</a:t>
            </a:r>
          </a:p>
          <a:p>
            <a:pPr marL="742950" lvl="1" indent="-285750">
              <a:buFont typeface="Arial" panose="020B0604020202020204" pitchFamily="34" charset="0"/>
              <a:buChar char="•"/>
              <a:defRPr/>
            </a:pPr>
            <a:r>
              <a:rPr lang="en-BE" sz="1400" b="1">
                <a:solidFill>
                  <a:srgbClr val="002060"/>
                </a:solidFill>
                <a:latin typeface="verdana"/>
              </a:rPr>
              <a:t>Sustainability preferences </a:t>
            </a:r>
          </a:p>
          <a:p>
            <a:pPr marL="742950" lvl="1" indent="-285750">
              <a:buFont typeface="Arial" panose="020B0604020202020204" pitchFamily="34" charset="0"/>
              <a:buChar char="•"/>
              <a:defRPr/>
            </a:pPr>
            <a:r>
              <a:rPr lang="en-BE" sz="1400" b="1">
                <a:solidFill>
                  <a:srgbClr val="FF0000"/>
                </a:solidFill>
                <a:latin typeface="verdana"/>
              </a:rPr>
              <a:t>Longer </a:t>
            </a:r>
            <a:r>
              <a:rPr lang="en-BE" sz="1400" b="1">
                <a:solidFill>
                  <a:srgbClr val="002060"/>
                </a:solidFill>
                <a:latin typeface="verdana"/>
              </a:rPr>
              <a:t>suitability test</a:t>
            </a:r>
          </a:p>
          <a:p>
            <a:pPr marL="742950" lvl="1" indent="-285750">
              <a:buFont typeface="Arial" panose="020B0604020202020204" pitchFamily="34" charset="0"/>
              <a:buChar char="•"/>
              <a:defRPr/>
            </a:pPr>
            <a:r>
              <a:rPr lang="en-BE" sz="1400" b="1">
                <a:solidFill>
                  <a:srgbClr val="FF0000"/>
                </a:solidFill>
                <a:latin typeface="verdana"/>
              </a:rPr>
              <a:t>Additional </a:t>
            </a:r>
            <a:r>
              <a:rPr lang="en-BE" sz="1400" b="1">
                <a:solidFill>
                  <a:srgbClr val="002060"/>
                </a:solidFill>
                <a:latin typeface="verdana"/>
              </a:rPr>
              <a:t>information to the client</a:t>
            </a:r>
          </a:p>
          <a:p>
            <a:pPr marL="742950" lvl="1" indent="-285750">
              <a:buFont typeface="Arial" panose="020B0604020202020204" pitchFamily="34" charset="0"/>
              <a:buChar char="•"/>
              <a:defRPr/>
            </a:pPr>
            <a:r>
              <a:rPr lang="en-BE" sz="1400" b="1">
                <a:solidFill>
                  <a:srgbClr val="FF0000"/>
                </a:solidFill>
                <a:latin typeface="verdana"/>
              </a:rPr>
              <a:t>New best interest test</a:t>
            </a:r>
          </a:p>
          <a:p>
            <a:pPr lvl="1">
              <a:defRPr/>
            </a:pPr>
            <a:r>
              <a:rPr lang="en-BE" sz="1400" b="1">
                <a:solidFill>
                  <a:srgbClr val="FF0000"/>
                </a:solidFill>
                <a:latin typeface="verdana"/>
              </a:rPr>
              <a:t>...</a:t>
            </a:r>
          </a:p>
        </p:txBody>
      </p:sp>
      <p:sp>
        <p:nvSpPr>
          <p:cNvPr id="35" name="Oval 34">
            <a:extLst>
              <a:ext uri="{FF2B5EF4-FFF2-40B4-BE49-F238E27FC236}">
                <a16:creationId xmlns:a16="http://schemas.microsoft.com/office/drawing/2014/main" id="{7A2D4E45-A2D7-F364-1A51-0DB6F4FA902B}"/>
              </a:ext>
            </a:extLst>
          </p:cNvPr>
          <p:cNvSpPr/>
          <p:nvPr/>
        </p:nvSpPr>
        <p:spPr bwMode="gray">
          <a:xfrm>
            <a:off x="1146222" y="4321642"/>
            <a:ext cx="1756710" cy="1635437"/>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36" name="TextBox 35">
            <a:extLst>
              <a:ext uri="{FF2B5EF4-FFF2-40B4-BE49-F238E27FC236}">
                <a16:creationId xmlns:a16="http://schemas.microsoft.com/office/drawing/2014/main" id="{5965E017-035B-5332-1F71-C5CF51A5A967}"/>
              </a:ext>
            </a:extLst>
          </p:cNvPr>
          <p:cNvSpPr txBox="1"/>
          <p:nvPr/>
        </p:nvSpPr>
        <p:spPr>
          <a:xfrm>
            <a:off x="1165252" y="4406794"/>
            <a:ext cx="1701855" cy="954107"/>
          </a:xfrm>
          <a:prstGeom prst="rect">
            <a:avLst/>
          </a:prstGeom>
          <a:noFill/>
        </p:spPr>
        <p:txBody>
          <a:bodyPr wrap="square" rtlCol="0">
            <a:spAutoFit/>
          </a:bodyPr>
          <a:lstStyle/>
          <a:p>
            <a:pPr algn="ctr"/>
            <a:r>
              <a:rPr lang="en-BE" sz="1400" b="1" dirty="0">
                <a:solidFill>
                  <a:srgbClr val="FF0000"/>
                </a:solidFill>
              </a:rPr>
              <a:t>Longer </a:t>
            </a:r>
            <a:endParaRPr lang="en-GB" sz="1400" b="1" dirty="0">
              <a:solidFill>
                <a:srgbClr val="FF0000"/>
              </a:solidFill>
            </a:endParaRPr>
          </a:p>
          <a:p>
            <a:pPr algn="ctr"/>
            <a:r>
              <a:rPr lang="en-BE" sz="1400" b="1" dirty="0">
                <a:solidFill>
                  <a:srgbClr val="002060"/>
                </a:solidFill>
              </a:rPr>
              <a:t>pricing process </a:t>
            </a:r>
            <a:r>
              <a:rPr lang="en-BE" sz="1400" b="1" dirty="0">
                <a:solidFill>
                  <a:srgbClr val="FF0000"/>
                </a:solidFill>
              </a:rPr>
              <a:t>&amp; </a:t>
            </a:r>
            <a:r>
              <a:rPr lang="en-BE" sz="1400" b="1" dirty="0" err="1">
                <a:solidFill>
                  <a:srgbClr val="FF0000"/>
                </a:solidFill>
              </a:rPr>
              <a:t>VfM</a:t>
            </a:r>
            <a:r>
              <a:rPr lang="en-BE" sz="1400" b="1" dirty="0">
                <a:solidFill>
                  <a:srgbClr val="FF0000"/>
                </a:solidFill>
              </a:rPr>
              <a:t> peer grouping</a:t>
            </a:r>
            <a:endParaRPr lang="en-GB" sz="1400" b="1" dirty="0">
              <a:solidFill>
                <a:srgbClr val="FF0000"/>
              </a:solidFill>
            </a:endParaRPr>
          </a:p>
        </p:txBody>
      </p:sp>
      <p:sp>
        <p:nvSpPr>
          <p:cNvPr id="52" name="Oval 51">
            <a:extLst>
              <a:ext uri="{FF2B5EF4-FFF2-40B4-BE49-F238E27FC236}">
                <a16:creationId xmlns:a16="http://schemas.microsoft.com/office/drawing/2014/main" id="{CFBB7E0E-FEB9-E6E0-A865-F40A71E62C2E}"/>
              </a:ext>
            </a:extLst>
          </p:cNvPr>
          <p:cNvSpPr/>
          <p:nvPr/>
        </p:nvSpPr>
        <p:spPr bwMode="gray">
          <a:xfrm>
            <a:off x="3019909" y="4337206"/>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63" name="Oval 62">
            <a:extLst>
              <a:ext uri="{FF2B5EF4-FFF2-40B4-BE49-F238E27FC236}">
                <a16:creationId xmlns:a16="http://schemas.microsoft.com/office/drawing/2014/main" id="{6DE2E0DE-4CA8-D831-FBE7-E3BB20C8C8F4}"/>
              </a:ext>
            </a:extLst>
          </p:cNvPr>
          <p:cNvSpPr/>
          <p:nvPr/>
        </p:nvSpPr>
        <p:spPr bwMode="gray">
          <a:xfrm>
            <a:off x="817452" y="1564391"/>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64" name="TextBox 63">
            <a:extLst>
              <a:ext uri="{FF2B5EF4-FFF2-40B4-BE49-F238E27FC236}">
                <a16:creationId xmlns:a16="http://schemas.microsoft.com/office/drawing/2014/main" id="{91798DA6-0D09-8481-A5A8-5D3D40AED1C0}"/>
              </a:ext>
            </a:extLst>
          </p:cNvPr>
          <p:cNvSpPr txBox="1"/>
          <p:nvPr/>
        </p:nvSpPr>
        <p:spPr>
          <a:xfrm>
            <a:off x="826886" y="2397030"/>
            <a:ext cx="1620000" cy="523220"/>
          </a:xfrm>
          <a:prstGeom prst="rect">
            <a:avLst/>
          </a:prstGeom>
          <a:noFill/>
        </p:spPr>
        <p:txBody>
          <a:bodyPr wrap="square" rtlCol="0">
            <a:spAutoFit/>
          </a:bodyPr>
          <a:lstStyle/>
          <a:p>
            <a:pPr algn="ctr"/>
            <a:r>
              <a:rPr lang="it-IT" sz="1400" b="1" dirty="0">
                <a:solidFill>
                  <a:srgbClr val="002060"/>
                </a:solidFill>
              </a:rPr>
              <a:t>T</a:t>
            </a:r>
            <a:r>
              <a:rPr lang="en-BE" sz="1400" b="1" dirty="0">
                <a:solidFill>
                  <a:srgbClr val="002060"/>
                </a:solidFill>
              </a:rPr>
              <a:t>arget market identification </a:t>
            </a:r>
            <a:endParaRPr lang="en-GB" sz="1400" b="1" dirty="0">
              <a:solidFill>
                <a:srgbClr val="002060"/>
              </a:solidFill>
            </a:endParaRPr>
          </a:p>
        </p:txBody>
      </p:sp>
      <p:sp>
        <p:nvSpPr>
          <p:cNvPr id="73" name="TextBox 72">
            <a:extLst>
              <a:ext uri="{FF2B5EF4-FFF2-40B4-BE49-F238E27FC236}">
                <a16:creationId xmlns:a16="http://schemas.microsoft.com/office/drawing/2014/main" id="{C72DB577-2BEB-AC90-4399-C570C2100C51}"/>
              </a:ext>
            </a:extLst>
          </p:cNvPr>
          <p:cNvSpPr txBox="1"/>
          <p:nvPr/>
        </p:nvSpPr>
        <p:spPr>
          <a:xfrm>
            <a:off x="10946051" y="2489523"/>
            <a:ext cx="1074827" cy="584775"/>
          </a:xfrm>
          <a:prstGeom prst="rect">
            <a:avLst/>
          </a:prstGeom>
          <a:noFill/>
        </p:spPr>
        <p:txBody>
          <a:bodyPr wrap="square" rtlCol="0">
            <a:spAutoFit/>
          </a:bodyPr>
          <a:lstStyle/>
          <a:p>
            <a:pPr algn="ctr"/>
            <a:r>
              <a:rPr lang="en-BE" sz="1600" b="1"/>
              <a:t>Sells an </a:t>
            </a:r>
            <a:r>
              <a:rPr lang="en-GB" sz="1600" b="1"/>
              <a:t>IBIP </a:t>
            </a:r>
          </a:p>
        </p:txBody>
      </p:sp>
      <p:sp>
        <p:nvSpPr>
          <p:cNvPr id="78" name="Oval 77">
            <a:extLst>
              <a:ext uri="{FF2B5EF4-FFF2-40B4-BE49-F238E27FC236}">
                <a16:creationId xmlns:a16="http://schemas.microsoft.com/office/drawing/2014/main" id="{9C173DA8-BC55-EE17-2961-F439C6E5A910}"/>
              </a:ext>
            </a:extLst>
          </p:cNvPr>
          <p:cNvSpPr/>
          <p:nvPr>
            <p:custDataLst>
              <p:tags r:id="rId3"/>
            </p:custDataLst>
          </p:nvPr>
        </p:nvSpPr>
        <p:spPr>
          <a:xfrm>
            <a:off x="1869355" y="4102261"/>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9AE8EFAC-9AB8-5D84-1F9C-D297548C916A}"/>
              </a:ext>
            </a:extLst>
          </p:cNvPr>
          <p:cNvSpPr/>
          <p:nvPr>
            <p:custDataLst>
              <p:tags r:id="rId4"/>
            </p:custDataLst>
          </p:nvPr>
        </p:nvSpPr>
        <p:spPr>
          <a:xfrm>
            <a:off x="5521845" y="4238521"/>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B13362E-81B2-F79B-1869-5A27ECD52C9E}"/>
              </a:ext>
            </a:extLst>
          </p:cNvPr>
          <p:cNvSpPr/>
          <p:nvPr>
            <p:custDataLst>
              <p:tags r:id="rId5"/>
            </p:custDataLst>
          </p:nvPr>
        </p:nvSpPr>
        <p:spPr>
          <a:xfrm>
            <a:off x="7546030" y="3579118"/>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1EF4449-8305-F24C-D1F2-1B697F7C340E}"/>
              </a:ext>
            </a:extLst>
          </p:cNvPr>
          <p:cNvSpPr/>
          <p:nvPr>
            <p:custDataLst>
              <p:tags r:id="rId6"/>
            </p:custDataLst>
          </p:nvPr>
        </p:nvSpPr>
        <p:spPr>
          <a:xfrm>
            <a:off x="9858742" y="3617562"/>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61AFAF1-6EDF-1636-D7EA-CCC2DCC0D681}"/>
              </a:ext>
            </a:extLst>
          </p:cNvPr>
          <p:cNvSpPr/>
          <p:nvPr>
            <p:custDataLst>
              <p:tags r:id="rId7"/>
            </p:custDataLst>
          </p:nvPr>
        </p:nvSpPr>
        <p:spPr>
          <a:xfrm>
            <a:off x="10612010" y="3801056"/>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Arrow: Right 97">
            <a:extLst>
              <a:ext uri="{FF2B5EF4-FFF2-40B4-BE49-F238E27FC236}">
                <a16:creationId xmlns:a16="http://schemas.microsoft.com/office/drawing/2014/main" id="{14C3736A-6FE2-37F6-AED8-79F43CBCA131}"/>
              </a:ext>
            </a:extLst>
          </p:cNvPr>
          <p:cNvSpPr/>
          <p:nvPr/>
        </p:nvSpPr>
        <p:spPr bwMode="gray">
          <a:xfrm rot="16200000">
            <a:off x="8441646" y="4019952"/>
            <a:ext cx="691881" cy="431800"/>
          </a:xfrm>
          <a:prstGeom prst="rightArrow">
            <a:avLst/>
          </a:prstGeom>
          <a:solidFill>
            <a:srgbClr val="FF0000"/>
          </a:solidFill>
          <a:ln w="28575" cmpd="sng">
            <a:noFill/>
            <a:miter lim="800000"/>
            <a:headEnd/>
            <a:tailEnd/>
          </a:ln>
          <a:effectLst/>
        </p:spPr>
        <p:txBody>
          <a:bodyPr wrap="none" lIns="0" tIns="0" rIns="0" bIns="0" rtlCol="0" anchor="ctr"/>
          <a:lstStyle/>
          <a:p>
            <a:pPr algn="ctr"/>
            <a:endParaRPr lang="en-BE">
              <a:latin typeface="+mj-lt"/>
              <a:cs typeface="+mn-cs"/>
            </a:endParaRPr>
          </a:p>
        </p:txBody>
      </p:sp>
      <p:sp>
        <p:nvSpPr>
          <p:cNvPr id="101" name="Oval 100">
            <a:extLst>
              <a:ext uri="{FF2B5EF4-FFF2-40B4-BE49-F238E27FC236}">
                <a16:creationId xmlns:a16="http://schemas.microsoft.com/office/drawing/2014/main" id="{4F6498A0-2E9B-40BC-5BE1-D641C6E119EF}"/>
              </a:ext>
            </a:extLst>
          </p:cNvPr>
          <p:cNvSpPr/>
          <p:nvPr/>
        </p:nvSpPr>
        <p:spPr bwMode="gray">
          <a:xfrm>
            <a:off x="2387452" y="2154109"/>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02" name="TextBox 101">
            <a:extLst>
              <a:ext uri="{FF2B5EF4-FFF2-40B4-BE49-F238E27FC236}">
                <a16:creationId xmlns:a16="http://schemas.microsoft.com/office/drawing/2014/main" id="{492583A4-8B32-5F41-676F-1A306E925E81}"/>
              </a:ext>
            </a:extLst>
          </p:cNvPr>
          <p:cNvSpPr txBox="1"/>
          <p:nvPr/>
        </p:nvSpPr>
        <p:spPr>
          <a:xfrm>
            <a:off x="2334728" y="2814226"/>
            <a:ext cx="1782636" cy="738664"/>
          </a:xfrm>
          <a:prstGeom prst="rect">
            <a:avLst/>
          </a:prstGeom>
          <a:noFill/>
        </p:spPr>
        <p:txBody>
          <a:bodyPr wrap="square" rtlCol="0">
            <a:spAutoFit/>
          </a:bodyPr>
          <a:lstStyle/>
          <a:p>
            <a:pPr algn="ctr"/>
            <a:r>
              <a:rPr lang="en-BE" sz="1400" b="1">
                <a:solidFill>
                  <a:srgbClr val="002060"/>
                </a:solidFill>
              </a:rPr>
              <a:t>Product testing, </a:t>
            </a:r>
            <a:endParaRPr lang="en-GB" sz="1400" b="1">
              <a:solidFill>
                <a:srgbClr val="002060"/>
              </a:solidFill>
            </a:endParaRPr>
          </a:p>
          <a:p>
            <a:pPr algn="ctr"/>
            <a:r>
              <a:rPr lang="en-BE" sz="1400" b="1">
                <a:solidFill>
                  <a:srgbClr val="002060"/>
                </a:solidFill>
              </a:rPr>
              <a:t>incl. scenario analyses</a:t>
            </a:r>
            <a:endParaRPr lang="en-GB" sz="1400" b="1">
              <a:solidFill>
                <a:srgbClr val="FF0000"/>
              </a:solidFill>
            </a:endParaRPr>
          </a:p>
        </p:txBody>
      </p:sp>
      <p:sp>
        <p:nvSpPr>
          <p:cNvPr id="103" name="Oval 102">
            <a:extLst>
              <a:ext uri="{FF2B5EF4-FFF2-40B4-BE49-F238E27FC236}">
                <a16:creationId xmlns:a16="http://schemas.microsoft.com/office/drawing/2014/main" id="{ABD00FB3-8B78-0252-A2E4-79605D65047D}"/>
              </a:ext>
            </a:extLst>
          </p:cNvPr>
          <p:cNvSpPr/>
          <p:nvPr/>
        </p:nvSpPr>
        <p:spPr bwMode="gray">
          <a:xfrm>
            <a:off x="5730204" y="2094766"/>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08" name="TextBox 107">
            <a:extLst>
              <a:ext uri="{FF2B5EF4-FFF2-40B4-BE49-F238E27FC236}">
                <a16:creationId xmlns:a16="http://schemas.microsoft.com/office/drawing/2014/main" id="{00A4E68F-D92A-FE83-2BC9-ABB0F5F67401}"/>
              </a:ext>
            </a:extLst>
          </p:cNvPr>
          <p:cNvSpPr txBox="1"/>
          <p:nvPr/>
        </p:nvSpPr>
        <p:spPr>
          <a:xfrm>
            <a:off x="5666396" y="2639831"/>
            <a:ext cx="1757383" cy="954107"/>
          </a:xfrm>
          <a:prstGeom prst="rect">
            <a:avLst/>
          </a:prstGeom>
          <a:noFill/>
        </p:spPr>
        <p:txBody>
          <a:bodyPr wrap="square" rtlCol="0">
            <a:spAutoFit/>
          </a:bodyPr>
          <a:lstStyle/>
          <a:p>
            <a:pPr algn="ctr"/>
            <a:r>
              <a:rPr lang="en-BE" sz="1400" b="1">
                <a:solidFill>
                  <a:srgbClr val="002060"/>
                </a:solidFill>
              </a:rPr>
              <a:t>Prepare </a:t>
            </a:r>
            <a:endParaRPr lang="en-GB" sz="1400" b="1">
              <a:solidFill>
                <a:srgbClr val="002060"/>
              </a:solidFill>
            </a:endParaRPr>
          </a:p>
          <a:p>
            <a:pPr algn="ctr"/>
            <a:r>
              <a:rPr lang="en-BE" sz="1400" b="1">
                <a:solidFill>
                  <a:srgbClr val="002060"/>
                </a:solidFill>
              </a:rPr>
              <a:t>pre-contractual documents &amp; marketing</a:t>
            </a:r>
            <a:endParaRPr lang="en-GB" sz="1400" b="1">
              <a:solidFill>
                <a:srgbClr val="002060"/>
              </a:solidFill>
            </a:endParaRPr>
          </a:p>
        </p:txBody>
      </p:sp>
      <p:sp>
        <p:nvSpPr>
          <p:cNvPr id="109" name="Oval 108">
            <a:extLst>
              <a:ext uri="{FF2B5EF4-FFF2-40B4-BE49-F238E27FC236}">
                <a16:creationId xmlns:a16="http://schemas.microsoft.com/office/drawing/2014/main" id="{DC10FBEF-9907-BE7A-B161-16EE8A6FE810}"/>
              </a:ext>
            </a:extLst>
          </p:cNvPr>
          <p:cNvSpPr/>
          <p:nvPr/>
        </p:nvSpPr>
        <p:spPr bwMode="gray">
          <a:xfrm>
            <a:off x="4067569" y="2392456"/>
            <a:ext cx="1620000" cy="1620000"/>
          </a:xfrm>
          <a:prstGeom prst="ellipse">
            <a:avLst/>
          </a:prstGeom>
          <a:solidFill>
            <a:srgbClr val="F9F6F1"/>
          </a:solidFill>
          <a:ln w="28575" cmpd="sng">
            <a:solidFill>
              <a:schemeClr val="bg1"/>
            </a:solidFill>
            <a:miter lim="800000"/>
            <a:headEnd/>
            <a:tailEnd/>
          </a:ln>
          <a:effectLst/>
        </p:spPr>
        <p:txBody>
          <a:bodyPr wrap="none" lIns="0" tIns="0" rIns="0" bIns="0" rtlCol="0" anchor="ctr"/>
          <a:lstStyle/>
          <a:p>
            <a:pPr algn="ctr"/>
            <a:endParaRPr lang="en-BE">
              <a:latin typeface="+mj-lt"/>
            </a:endParaRPr>
          </a:p>
        </p:txBody>
      </p:sp>
      <p:sp>
        <p:nvSpPr>
          <p:cNvPr id="110" name="TextBox 109">
            <a:extLst>
              <a:ext uri="{FF2B5EF4-FFF2-40B4-BE49-F238E27FC236}">
                <a16:creationId xmlns:a16="http://schemas.microsoft.com/office/drawing/2014/main" id="{4615020D-ADFB-F129-FFF5-8A2B192A7B96}"/>
              </a:ext>
            </a:extLst>
          </p:cNvPr>
          <p:cNvSpPr txBox="1"/>
          <p:nvPr/>
        </p:nvSpPr>
        <p:spPr>
          <a:xfrm>
            <a:off x="4187337" y="3129543"/>
            <a:ext cx="1366292" cy="738664"/>
          </a:xfrm>
          <a:prstGeom prst="rect">
            <a:avLst/>
          </a:prstGeom>
          <a:noFill/>
        </p:spPr>
        <p:txBody>
          <a:bodyPr wrap="square" rtlCol="0">
            <a:spAutoFit/>
          </a:bodyPr>
          <a:lstStyle/>
          <a:p>
            <a:pPr algn="ctr"/>
            <a:r>
              <a:rPr lang="en-BE" sz="1400" b="1">
                <a:solidFill>
                  <a:srgbClr val="002060"/>
                </a:solidFill>
              </a:rPr>
              <a:t>Prevention of conflicts of interest</a:t>
            </a:r>
            <a:endParaRPr lang="en-GB" sz="1400" b="1">
              <a:solidFill>
                <a:srgbClr val="002060"/>
              </a:solidFill>
            </a:endParaRPr>
          </a:p>
        </p:txBody>
      </p:sp>
      <p:sp>
        <p:nvSpPr>
          <p:cNvPr id="21" name="Oval 20">
            <a:extLst>
              <a:ext uri="{FF2B5EF4-FFF2-40B4-BE49-F238E27FC236}">
                <a16:creationId xmlns:a16="http://schemas.microsoft.com/office/drawing/2014/main" id="{FC8C3D36-DDF1-ECE5-FAB1-D364B6724566}"/>
              </a:ext>
            </a:extLst>
          </p:cNvPr>
          <p:cNvSpPr/>
          <p:nvPr>
            <p:custDataLst>
              <p:tags r:id="rId8"/>
            </p:custDataLst>
          </p:nvPr>
        </p:nvSpPr>
        <p:spPr>
          <a:xfrm>
            <a:off x="4717060" y="4056596"/>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4115CAE-5113-852D-A4EC-59A361A843D9}"/>
              </a:ext>
            </a:extLst>
          </p:cNvPr>
          <p:cNvSpPr/>
          <p:nvPr>
            <p:custDataLst>
              <p:tags r:id="rId9"/>
            </p:custDataLst>
          </p:nvPr>
        </p:nvSpPr>
        <p:spPr>
          <a:xfrm>
            <a:off x="3757035" y="4100897"/>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3CF77D0-A91D-4214-8554-A0DE1A213FF7}"/>
              </a:ext>
            </a:extLst>
          </p:cNvPr>
          <p:cNvSpPr/>
          <p:nvPr>
            <p:custDataLst>
              <p:tags r:id="rId10"/>
            </p:custDataLst>
          </p:nvPr>
        </p:nvSpPr>
        <p:spPr>
          <a:xfrm>
            <a:off x="6471117" y="3753210"/>
            <a:ext cx="173737" cy="165877"/>
          </a:xfrm>
          <a:prstGeom prst="ellipse">
            <a:avLst/>
          </a:prstGeom>
          <a:solidFill>
            <a:schemeClr val="bg1">
              <a:lumMod val="50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DECE765-673E-B2C1-03CE-B6FF80AEA011}"/>
              </a:ext>
            </a:extLst>
          </p:cNvPr>
          <p:cNvSpPr/>
          <p:nvPr/>
        </p:nvSpPr>
        <p:spPr bwMode="gray">
          <a:xfrm>
            <a:off x="1258948" y="3545910"/>
            <a:ext cx="9450304" cy="802753"/>
          </a:xfrm>
          <a:custGeom>
            <a:avLst/>
            <a:gdLst>
              <a:gd name="connsiteX0" fmla="*/ 0 w 8761228"/>
              <a:gd name="connsiteY0" fmla="*/ 0 h 836428"/>
              <a:gd name="connsiteX1" fmla="*/ 56707 w 8761228"/>
              <a:gd name="connsiteY1" fmla="*/ 77972 h 836428"/>
              <a:gd name="connsiteX2" fmla="*/ 99238 w 8761228"/>
              <a:gd name="connsiteY2" fmla="*/ 120502 h 836428"/>
              <a:gd name="connsiteX3" fmla="*/ 120503 w 8761228"/>
              <a:gd name="connsiteY3" fmla="*/ 155944 h 836428"/>
              <a:gd name="connsiteX4" fmla="*/ 184298 w 8761228"/>
              <a:gd name="connsiteY4" fmla="*/ 226828 h 836428"/>
              <a:gd name="connsiteX5" fmla="*/ 205563 w 8761228"/>
              <a:gd name="connsiteY5" fmla="*/ 255181 h 836428"/>
              <a:gd name="connsiteX6" fmla="*/ 262270 w 8761228"/>
              <a:gd name="connsiteY6" fmla="*/ 297711 h 836428"/>
              <a:gd name="connsiteX7" fmla="*/ 283535 w 8761228"/>
              <a:gd name="connsiteY7" fmla="*/ 326065 h 836428"/>
              <a:gd name="connsiteX8" fmla="*/ 333154 w 8761228"/>
              <a:gd name="connsiteY8" fmla="*/ 368595 h 836428"/>
              <a:gd name="connsiteX9" fmla="*/ 347331 w 8761228"/>
              <a:gd name="connsiteY9" fmla="*/ 389860 h 836428"/>
              <a:gd name="connsiteX10" fmla="*/ 425303 w 8761228"/>
              <a:gd name="connsiteY10" fmla="*/ 453656 h 836428"/>
              <a:gd name="connsiteX11" fmla="*/ 439479 w 8761228"/>
              <a:gd name="connsiteY11" fmla="*/ 474921 h 836428"/>
              <a:gd name="connsiteX12" fmla="*/ 489098 w 8761228"/>
              <a:gd name="connsiteY12" fmla="*/ 517451 h 836428"/>
              <a:gd name="connsiteX13" fmla="*/ 517451 w 8761228"/>
              <a:gd name="connsiteY13" fmla="*/ 552893 h 836428"/>
              <a:gd name="connsiteX14" fmla="*/ 545805 w 8761228"/>
              <a:gd name="connsiteY14" fmla="*/ 574158 h 836428"/>
              <a:gd name="connsiteX15" fmla="*/ 602512 w 8761228"/>
              <a:gd name="connsiteY15" fmla="*/ 630865 h 836428"/>
              <a:gd name="connsiteX16" fmla="*/ 659219 w 8761228"/>
              <a:gd name="connsiteY16" fmla="*/ 666307 h 836428"/>
              <a:gd name="connsiteX17" fmla="*/ 907312 w 8761228"/>
              <a:gd name="connsiteY17" fmla="*/ 659218 h 836428"/>
              <a:gd name="connsiteX18" fmla="*/ 992372 w 8761228"/>
              <a:gd name="connsiteY18" fmla="*/ 637953 h 836428"/>
              <a:gd name="connsiteX19" fmla="*/ 1063256 w 8761228"/>
              <a:gd name="connsiteY19" fmla="*/ 623777 h 836428"/>
              <a:gd name="connsiteX20" fmla="*/ 1112875 w 8761228"/>
              <a:gd name="connsiteY20" fmla="*/ 602511 h 836428"/>
              <a:gd name="connsiteX21" fmla="*/ 1155405 w 8761228"/>
              <a:gd name="connsiteY21" fmla="*/ 588335 h 836428"/>
              <a:gd name="connsiteX22" fmla="*/ 1205024 w 8761228"/>
              <a:gd name="connsiteY22" fmla="*/ 559981 h 836428"/>
              <a:gd name="connsiteX23" fmla="*/ 1261731 w 8761228"/>
              <a:gd name="connsiteY23" fmla="*/ 531628 h 836428"/>
              <a:gd name="connsiteX24" fmla="*/ 1304261 w 8761228"/>
              <a:gd name="connsiteY24" fmla="*/ 503274 h 836428"/>
              <a:gd name="connsiteX25" fmla="*/ 1339703 w 8761228"/>
              <a:gd name="connsiteY25" fmla="*/ 489097 h 836428"/>
              <a:gd name="connsiteX26" fmla="*/ 1396410 w 8761228"/>
              <a:gd name="connsiteY26" fmla="*/ 460744 h 836428"/>
              <a:gd name="connsiteX27" fmla="*/ 1446028 w 8761228"/>
              <a:gd name="connsiteY27" fmla="*/ 432391 h 836428"/>
              <a:gd name="connsiteX28" fmla="*/ 1474382 w 8761228"/>
              <a:gd name="connsiteY28" fmla="*/ 418214 h 836428"/>
              <a:gd name="connsiteX29" fmla="*/ 1495647 w 8761228"/>
              <a:gd name="connsiteY29" fmla="*/ 404037 h 836428"/>
              <a:gd name="connsiteX30" fmla="*/ 1524000 w 8761228"/>
              <a:gd name="connsiteY30" fmla="*/ 396949 h 836428"/>
              <a:gd name="connsiteX31" fmla="*/ 1601972 w 8761228"/>
              <a:gd name="connsiteY31" fmla="*/ 347330 h 836428"/>
              <a:gd name="connsiteX32" fmla="*/ 1729563 w 8761228"/>
              <a:gd name="connsiteY32" fmla="*/ 354418 h 836428"/>
              <a:gd name="connsiteX33" fmla="*/ 1793358 w 8761228"/>
              <a:gd name="connsiteY33" fmla="*/ 375684 h 836428"/>
              <a:gd name="connsiteX34" fmla="*/ 1885507 w 8761228"/>
              <a:gd name="connsiteY34" fmla="*/ 396949 h 836428"/>
              <a:gd name="connsiteX35" fmla="*/ 1920949 w 8761228"/>
              <a:gd name="connsiteY35" fmla="*/ 411125 h 836428"/>
              <a:gd name="connsiteX36" fmla="*/ 1991833 w 8761228"/>
              <a:gd name="connsiteY36" fmla="*/ 425302 h 836428"/>
              <a:gd name="connsiteX37" fmla="*/ 2048540 w 8761228"/>
              <a:gd name="connsiteY37" fmla="*/ 453656 h 836428"/>
              <a:gd name="connsiteX38" fmla="*/ 2076893 w 8761228"/>
              <a:gd name="connsiteY38" fmla="*/ 467832 h 836428"/>
              <a:gd name="connsiteX39" fmla="*/ 2105247 w 8761228"/>
              <a:gd name="connsiteY39" fmla="*/ 474921 h 836428"/>
              <a:gd name="connsiteX40" fmla="*/ 2140689 w 8761228"/>
              <a:gd name="connsiteY40" fmla="*/ 503274 h 836428"/>
              <a:gd name="connsiteX41" fmla="*/ 2176131 w 8761228"/>
              <a:gd name="connsiteY41" fmla="*/ 517451 h 836428"/>
              <a:gd name="connsiteX42" fmla="*/ 2211572 w 8761228"/>
              <a:gd name="connsiteY42" fmla="*/ 538716 h 836428"/>
              <a:gd name="connsiteX43" fmla="*/ 2261191 w 8761228"/>
              <a:gd name="connsiteY43" fmla="*/ 567070 h 836428"/>
              <a:gd name="connsiteX44" fmla="*/ 2268279 w 8761228"/>
              <a:gd name="connsiteY44" fmla="*/ 588335 h 836428"/>
              <a:gd name="connsiteX45" fmla="*/ 2289544 w 8761228"/>
              <a:gd name="connsiteY45" fmla="*/ 609600 h 836428"/>
              <a:gd name="connsiteX46" fmla="*/ 2310810 w 8761228"/>
              <a:gd name="connsiteY46" fmla="*/ 637953 h 836428"/>
              <a:gd name="connsiteX47" fmla="*/ 2324986 w 8761228"/>
              <a:gd name="connsiteY47" fmla="*/ 666307 h 836428"/>
              <a:gd name="connsiteX48" fmla="*/ 2339163 w 8761228"/>
              <a:gd name="connsiteY48" fmla="*/ 687572 h 836428"/>
              <a:gd name="connsiteX49" fmla="*/ 2594344 w 8761228"/>
              <a:gd name="connsiteY49" fmla="*/ 673395 h 836428"/>
              <a:gd name="connsiteX50" fmla="*/ 2636875 w 8761228"/>
              <a:gd name="connsiteY50" fmla="*/ 666307 h 836428"/>
              <a:gd name="connsiteX51" fmla="*/ 2700670 w 8761228"/>
              <a:gd name="connsiteY51" fmla="*/ 659218 h 836428"/>
              <a:gd name="connsiteX52" fmla="*/ 2757377 w 8761228"/>
              <a:gd name="connsiteY52" fmla="*/ 645042 h 836428"/>
              <a:gd name="connsiteX53" fmla="*/ 2870791 w 8761228"/>
              <a:gd name="connsiteY53" fmla="*/ 616688 h 836428"/>
              <a:gd name="connsiteX54" fmla="*/ 2970028 w 8761228"/>
              <a:gd name="connsiteY54" fmla="*/ 602511 h 836428"/>
              <a:gd name="connsiteX55" fmla="*/ 3168503 w 8761228"/>
              <a:gd name="connsiteY55" fmla="*/ 609600 h 836428"/>
              <a:gd name="connsiteX56" fmla="*/ 3203944 w 8761228"/>
              <a:gd name="connsiteY56" fmla="*/ 623777 h 836428"/>
              <a:gd name="connsiteX57" fmla="*/ 3239386 w 8761228"/>
              <a:gd name="connsiteY57" fmla="*/ 630865 h 836428"/>
              <a:gd name="connsiteX58" fmla="*/ 3303182 w 8761228"/>
              <a:gd name="connsiteY58" fmla="*/ 659218 h 836428"/>
              <a:gd name="connsiteX59" fmla="*/ 3359889 w 8761228"/>
              <a:gd name="connsiteY59" fmla="*/ 687572 h 836428"/>
              <a:gd name="connsiteX60" fmla="*/ 3388242 w 8761228"/>
              <a:gd name="connsiteY60" fmla="*/ 701749 h 836428"/>
              <a:gd name="connsiteX61" fmla="*/ 3423684 w 8761228"/>
              <a:gd name="connsiteY61" fmla="*/ 708837 h 836428"/>
              <a:gd name="connsiteX62" fmla="*/ 3579628 w 8761228"/>
              <a:gd name="connsiteY62" fmla="*/ 765544 h 836428"/>
              <a:gd name="connsiteX63" fmla="*/ 3600893 w 8761228"/>
              <a:gd name="connsiteY63" fmla="*/ 772632 h 836428"/>
              <a:gd name="connsiteX64" fmla="*/ 3657600 w 8761228"/>
              <a:gd name="connsiteY64" fmla="*/ 786809 h 836428"/>
              <a:gd name="connsiteX65" fmla="*/ 3678865 w 8761228"/>
              <a:gd name="connsiteY65" fmla="*/ 793897 h 836428"/>
              <a:gd name="connsiteX66" fmla="*/ 3707219 w 8761228"/>
              <a:gd name="connsiteY66" fmla="*/ 800986 h 836428"/>
              <a:gd name="connsiteX67" fmla="*/ 3756838 w 8761228"/>
              <a:gd name="connsiteY67" fmla="*/ 815163 h 836428"/>
              <a:gd name="connsiteX68" fmla="*/ 3820633 w 8761228"/>
              <a:gd name="connsiteY68" fmla="*/ 822251 h 836428"/>
              <a:gd name="connsiteX69" fmla="*/ 3997842 w 8761228"/>
              <a:gd name="connsiteY69" fmla="*/ 836428 h 836428"/>
              <a:gd name="connsiteX70" fmla="*/ 4175051 w 8761228"/>
              <a:gd name="connsiteY70" fmla="*/ 822251 h 836428"/>
              <a:gd name="connsiteX71" fmla="*/ 4281377 w 8761228"/>
              <a:gd name="connsiteY71" fmla="*/ 758456 h 836428"/>
              <a:gd name="connsiteX72" fmla="*/ 4338084 w 8761228"/>
              <a:gd name="connsiteY72" fmla="*/ 723014 h 836428"/>
              <a:gd name="connsiteX73" fmla="*/ 4394791 w 8761228"/>
              <a:gd name="connsiteY73" fmla="*/ 687572 h 836428"/>
              <a:gd name="connsiteX74" fmla="*/ 4458586 w 8761228"/>
              <a:gd name="connsiteY74" fmla="*/ 659218 h 836428"/>
              <a:gd name="connsiteX75" fmla="*/ 4522382 w 8761228"/>
              <a:gd name="connsiteY75" fmla="*/ 609600 h 836428"/>
              <a:gd name="connsiteX76" fmla="*/ 4572000 w 8761228"/>
              <a:gd name="connsiteY76" fmla="*/ 567070 h 836428"/>
              <a:gd name="connsiteX77" fmla="*/ 4586177 w 8761228"/>
              <a:gd name="connsiteY77" fmla="*/ 545804 h 836428"/>
              <a:gd name="connsiteX78" fmla="*/ 4621619 w 8761228"/>
              <a:gd name="connsiteY78" fmla="*/ 517451 h 836428"/>
              <a:gd name="connsiteX79" fmla="*/ 4628707 w 8761228"/>
              <a:gd name="connsiteY79" fmla="*/ 482009 h 836428"/>
              <a:gd name="connsiteX80" fmla="*/ 4649972 w 8761228"/>
              <a:gd name="connsiteY80" fmla="*/ 425302 h 836428"/>
              <a:gd name="connsiteX81" fmla="*/ 4664149 w 8761228"/>
              <a:gd name="connsiteY81" fmla="*/ 382772 h 836428"/>
              <a:gd name="connsiteX82" fmla="*/ 4954772 w 8761228"/>
              <a:gd name="connsiteY82" fmla="*/ 283535 h 836428"/>
              <a:gd name="connsiteX83" fmla="*/ 5131982 w 8761228"/>
              <a:gd name="connsiteY83" fmla="*/ 255181 h 836428"/>
              <a:gd name="connsiteX84" fmla="*/ 5217042 w 8761228"/>
              <a:gd name="connsiteY84" fmla="*/ 241004 h 836428"/>
              <a:gd name="connsiteX85" fmla="*/ 5465135 w 8761228"/>
              <a:gd name="connsiteY85" fmla="*/ 226828 h 836428"/>
              <a:gd name="connsiteX86" fmla="*/ 5706140 w 8761228"/>
              <a:gd name="connsiteY86" fmla="*/ 163032 h 836428"/>
              <a:gd name="connsiteX87" fmla="*/ 5826642 w 8761228"/>
              <a:gd name="connsiteY87" fmla="*/ 92149 h 836428"/>
              <a:gd name="connsiteX88" fmla="*/ 5854996 w 8761228"/>
              <a:gd name="connsiteY88" fmla="*/ 85060 h 836428"/>
              <a:gd name="connsiteX89" fmla="*/ 5805377 w 8761228"/>
              <a:gd name="connsiteY89" fmla="*/ 134679 h 836428"/>
              <a:gd name="connsiteX90" fmla="*/ 5769935 w 8761228"/>
              <a:gd name="connsiteY90" fmla="*/ 163032 h 836428"/>
              <a:gd name="connsiteX91" fmla="*/ 5826642 w 8761228"/>
              <a:gd name="connsiteY91" fmla="*/ 148856 h 836428"/>
              <a:gd name="connsiteX92" fmla="*/ 5925879 w 8761228"/>
              <a:gd name="connsiteY92" fmla="*/ 134679 h 836428"/>
              <a:gd name="connsiteX93" fmla="*/ 5961321 w 8761228"/>
              <a:gd name="connsiteY93" fmla="*/ 177209 h 836428"/>
              <a:gd name="connsiteX94" fmla="*/ 5989675 w 8761228"/>
              <a:gd name="connsiteY94" fmla="*/ 205563 h 836428"/>
              <a:gd name="connsiteX95" fmla="*/ 6067647 w 8761228"/>
              <a:gd name="connsiteY95" fmla="*/ 241004 h 836428"/>
              <a:gd name="connsiteX96" fmla="*/ 6117265 w 8761228"/>
              <a:gd name="connsiteY96" fmla="*/ 269358 h 836428"/>
              <a:gd name="connsiteX97" fmla="*/ 6514214 w 8761228"/>
              <a:gd name="connsiteY97" fmla="*/ 255181 h 836428"/>
              <a:gd name="connsiteX98" fmla="*/ 6804838 w 8761228"/>
              <a:gd name="connsiteY98" fmla="*/ 219739 h 836428"/>
              <a:gd name="connsiteX99" fmla="*/ 7052931 w 8761228"/>
              <a:gd name="connsiteY99" fmla="*/ 198474 h 836428"/>
              <a:gd name="connsiteX100" fmla="*/ 7187610 w 8761228"/>
              <a:gd name="connsiteY100" fmla="*/ 177209 h 836428"/>
              <a:gd name="connsiteX101" fmla="*/ 7371907 w 8761228"/>
              <a:gd name="connsiteY101" fmla="*/ 155944 h 836428"/>
              <a:gd name="connsiteX102" fmla="*/ 7556205 w 8761228"/>
              <a:gd name="connsiteY102" fmla="*/ 141767 h 836428"/>
              <a:gd name="connsiteX103" fmla="*/ 7818475 w 8761228"/>
              <a:gd name="connsiteY103" fmla="*/ 163032 h 836428"/>
              <a:gd name="connsiteX104" fmla="*/ 7875182 w 8761228"/>
              <a:gd name="connsiteY104" fmla="*/ 170121 h 836428"/>
              <a:gd name="connsiteX105" fmla="*/ 7953154 w 8761228"/>
              <a:gd name="connsiteY105" fmla="*/ 198474 h 836428"/>
              <a:gd name="connsiteX106" fmla="*/ 7981507 w 8761228"/>
              <a:gd name="connsiteY106" fmla="*/ 205563 h 836428"/>
              <a:gd name="connsiteX107" fmla="*/ 8002772 w 8761228"/>
              <a:gd name="connsiteY107" fmla="*/ 212651 h 836428"/>
              <a:gd name="connsiteX108" fmla="*/ 8102010 w 8761228"/>
              <a:gd name="connsiteY108" fmla="*/ 226828 h 836428"/>
              <a:gd name="connsiteX109" fmla="*/ 8179982 w 8761228"/>
              <a:gd name="connsiteY109" fmla="*/ 255181 h 836428"/>
              <a:gd name="connsiteX110" fmla="*/ 8265042 w 8761228"/>
              <a:gd name="connsiteY110" fmla="*/ 276446 h 836428"/>
              <a:gd name="connsiteX111" fmla="*/ 8335926 w 8761228"/>
              <a:gd name="connsiteY111" fmla="*/ 304800 h 836428"/>
              <a:gd name="connsiteX112" fmla="*/ 8371368 w 8761228"/>
              <a:gd name="connsiteY112" fmla="*/ 318977 h 836428"/>
              <a:gd name="connsiteX113" fmla="*/ 8463517 w 8761228"/>
              <a:gd name="connsiteY113" fmla="*/ 326065 h 836428"/>
              <a:gd name="connsiteX114" fmla="*/ 8484782 w 8761228"/>
              <a:gd name="connsiteY114" fmla="*/ 333153 h 836428"/>
              <a:gd name="connsiteX115" fmla="*/ 8761228 w 8761228"/>
              <a:gd name="connsiteY115" fmla="*/ 347330 h 8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761228" h="836428">
                <a:moveTo>
                  <a:pt x="0" y="0"/>
                </a:moveTo>
                <a:cubicBezTo>
                  <a:pt x="24498" y="40831"/>
                  <a:pt x="20831" y="38836"/>
                  <a:pt x="56707" y="77972"/>
                </a:cubicBezTo>
                <a:cubicBezTo>
                  <a:pt x="70255" y="92751"/>
                  <a:pt x="86542" y="104985"/>
                  <a:pt x="99238" y="120502"/>
                </a:cubicBezTo>
                <a:cubicBezTo>
                  <a:pt x="107962" y="131165"/>
                  <a:pt x="112400" y="144802"/>
                  <a:pt x="120503" y="155944"/>
                </a:cubicBezTo>
                <a:cubicBezTo>
                  <a:pt x="166507" y="219201"/>
                  <a:pt x="141442" y="177850"/>
                  <a:pt x="184298" y="226828"/>
                </a:cubicBezTo>
                <a:cubicBezTo>
                  <a:pt x="192077" y="235719"/>
                  <a:pt x="196672" y="247402"/>
                  <a:pt x="205563" y="255181"/>
                </a:cubicBezTo>
                <a:cubicBezTo>
                  <a:pt x="266766" y="308733"/>
                  <a:pt x="218774" y="246965"/>
                  <a:pt x="262270" y="297711"/>
                </a:cubicBezTo>
                <a:cubicBezTo>
                  <a:pt x="269958" y="306681"/>
                  <a:pt x="275181" y="317711"/>
                  <a:pt x="283535" y="326065"/>
                </a:cubicBezTo>
                <a:cubicBezTo>
                  <a:pt x="330475" y="373005"/>
                  <a:pt x="294570" y="322294"/>
                  <a:pt x="333154" y="368595"/>
                </a:cubicBezTo>
                <a:cubicBezTo>
                  <a:pt x="338608" y="375140"/>
                  <a:pt x="341671" y="383493"/>
                  <a:pt x="347331" y="389860"/>
                </a:cubicBezTo>
                <a:cubicBezTo>
                  <a:pt x="387159" y="434667"/>
                  <a:pt x="381220" y="427207"/>
                  <a:pt x="425303" y="453656"/>
                </a:cubicBezTo>
                <a:cubicBezTo>
                  <a:pt x="430028" y="460744"/>
                  <a:pt x="433455" y="468897"/>
                  <a:pt x="439479" y="474921"/>
                </a:cubicBezTo>
                <a:cubicBezTo>
                  <a:pt x="504598" y="540040"/>
                  <a:pt x="435088" y="455725"/>
                  <a:pt x="489098" y="517451"/>
                </a:cubicBezTo>
                <a:cubicBezTo>
                  <a:pt x="499061" y="528837"/>
                  <a:pt x="506753" y="542195"/>
                  <a:pt x="517451" y="552893"/>
                </a:cubicBezTo>
                <a:cubicBezTo>
                  <a:pt x="525805" y="561247"/>
                  <a:pt x="537096" y="566175"/>
                  <a:pt x="545805" y="574158"/>
                </a:cubicBezTo>
                <a:cubicBezTo>
                  <a:pt x="565511" y="592221"/>
                  <a:pt x="580270" y="616037"/>
                  <a:pt x="602512" y="630865"/>
                </a:cubicBezTo>
                <a:cubicBezTo>
                  <a:pt x="635240" y="652684"/>
                  <a:pt x="616472" y="640659"/>
                  <a:pt x="659219" y="666307"/>
                </a:cubicBezTo>
                <a:cubicBezTo>
                  <a:pt x="741917" y="663944"/>
                  <a:pt x="824679" y="663249"/>
                  <a:pt x="907312" y="659218"/>
                </a:cubicBezTo>
                <a:cubicBezTo>
                  <a:pt x="953406" y="656969"/>
                  <a:pt x="947828" y="649089"/>
                  <a:pt x="992372" y="637953"/>
                </a:cubicBezTo>
                <a:cubicBezTo>
                  <a:pt x="1015748" y="632109"/>
                  <a:pt x="1039628" y="628502"/>
                  <a:pt x="1063256" y="623777"/>
                </a:cubicBezTo>
                <a:cubicBezTo>
                  <a:pt x="1079796" y="616688"/>
                  <a:pt x="1096080" y="608971"/>
                  <a:pt x="1112875" y="602511"/>
                </a:cubicBezTo>
                <a:cubicBezTo>
                  <a:pt x="1126822" y="597147"/>
                  <a:pt x="1141837" y="594597"/>
                  <a:pt x="1155405" y="588335"/>
                </a:cubicBezTo>
                <a:cubicBezTo>
                  <a:pt x="1172701" y="580352"/>
                  <a:pt x="1188215" y="568946"/>
                  <a:pt x="1205024" y="559981"/>
                </a:cubicBezTo>
                <a:cubicBezTo>
                  <a:pt x="1223671" y="550036"/>
                  <a:pt x="1243382" y="542113"/>
                  <a:pt x="1261731" y="531628"/>
                </a:cubicBezTo>
                <a:cubicBezTo>
                  <a:pt x="1276524" y="523175"/>
                  <a:pt x="1289303" y="511433"/>
                  <a:pt x="1304261" y="503274"/>
                </a:cubicBezTo>
                <a:cubicBezTo>
                  <a:pt x="1315431" y="497181"/>
                  <a:pt x="1328150" y="494429"/>
                  <a:pt x="1339703" y="489097"/>
                </a:cubicBezTo>
                <a:cubicBezTo>
                  <a:pt x="1358891" y="480241"/>
                  <a:pt x="1381466" y="475688"/>
                  <a:pt x="1396410" y="460744"/>
                </a:cubicBezTo>
                <a:cubicBezTo>
                  <a:pt x="1424564" y="432590"/>
                  <a:pt x="1407950" y="441910"/>
                  <a:pt x="1446028" y="432391"/>
                </a:cubicBezTo>
                <a:cubicBezTo>
                  <a:pt x="1455479" y="427665"/>
                  <a:pt x="1465207" y="423457"/>
                  <a:pt x="1474382" y="418214"/>
                </a:cubicBezTo>
                <a:cubicBezTo>
                  <a:pt x="1481779" y="413987"/>
                  <a:pt x="1487817" y="407393"/>
                  <a:pt x="1495647" y="404037"/>
                </a:cubicBezTo>
                <a:cubicBezTo>
                  <a:pt x="1504601" y="400199"/>
                  <a:pt x="1514549" y="399312"/>
                  <a:pt x="1524000" y="396949"/>
                </a:cubicBezTo>
                <a:cubicBezTo>
                  <a:pt x="1589673" y="364112"/>
                  <a:pt x="1565763" y="383539"/>
                  <a:pt x="1601972" y="347330"/>
                </a:cubicBezTo>
                <a:cubicBezTo>
                  <a:pt x="1644502" y="349693"/>
                  <a:pt x="1687142" y="350561"/>
                  <a:pt x="1729563" y="354418"/>
                </a:cubicBezTo>
                <a:cubicBezTo>
                  <a:pt x="1752920" y="356541"/>
                  <a:pt x="1771520" y="368405"/>
                  <a:pt x="1793358" y="375684"/>
                </a:cubicBezTo>
                <a:cubicBezTo>
                  <a:pt x="1838664" y="390786"/>
                  <a:pt x="1841160" y="389557"/>
                  <a:pt x="1885507" y="396949"/>
                </a:cubicBezTo>
                <a:cubicBezTo>
                  <a:pt x="1897321" y="401674"/>
                  <a:pt x="1908655" y="407847"/>
                  <a:pt x="1920949" y="411125"/>
                </a:cubicBezTo>
                <a:cubicBezTo>
                  <a:pt x="1944231" y="417334"/>
                  <a:pt x="1991833" y="425302"/>
                  <a:pt x="1991833" y="425302"/>
                </a:cubicBezTo>
                <a:lnTo>
                  <a:pt x="2048540" y="453656"/>
                </a:lnTo>
                <a:cubicBezTo>
                  <a:pt x="2057991" y="458381"/>
                  <a:pt x="2066642" y="465269"/>
                  <a:pt x="2076893" y="467832"/>
                </a:cubicBezTo>
                <a:lnTo>
                  <a:pt x="2105247" y="474921"/>
                </a:lnTo>
                <a:cubicBezTo>
                  <a:pt x="2117061" y="484372"/>
                  <a:pt x="2127716" y="495490"/>
                  <a:pt x="2140689" y="503274"/>
                </a:cubicBezTo>
                <a:cubicBezTo>
                  <a:pt x="2151600" y="509820"/>
                  <a:pt x="2164750" y="511761"/>
                  <a:pt x="2176131" y="517451"/>
                </a:cubicBezTo>
                <a:cubicBezTo>
                  <a:pt x="2188454" y="523612"/>
                  <a:pt x="2199529" y="532025"/>
                  <a:pt x="2211572" y="538716"/>
                </a:cubicBezTo>
                <a:cubicBezTo>
                  <a:pt x="2265533" y="568694"/>
                  <a:pt x="2216633" y="537364"/>
                  <a:pt x="2261191" y="567070"/>
                </a:cubicBezTo>
                <a:cubicBezTo>
                  <a:pt x="2263554" y="574158"/>
                  <a:pt x="2264134" y="582118"/>
                  <a:pt x="2268279" y="588335"/>
                </a:cubicBezTo>
                <a:cubicBezTo>
                  <a:pt x="2273840" y="596676"/>
                  <a:pt x="2283020" y="601989"/>
                  <a:pt x="2289544" y="609600"/>
                </a:cubicBezTo>
                <a:cubicBezTo>
                  <a:pt x="2297233" y="618570"/>
                  <a:pt x="2304549" y="627935"/>
                  <a:pt x="2310810" y="637953"/>
                </a:cubicBezTo>
                <a:cubicBezTo>
                  <a:pt x="2316410" y="646914"/>
                  <a:pt x="2319744" y="657132"/>
                  <a:pt x="2324986" y="666307"/>
                </a:cubicBezTo>
                <a:cubicBezTo>
                  <a:pt x="2329213" y="673704"/>
                  <a:pt x="2334437" y="680484"/>
                  <a:pt x="2339163" y="687572"/>
                </a:cubicBezTo>
                <a:cubicBezTo>
                  <a:pt x="2452157" y="664974"/>
                  <a:pt x="2327949" y="687795"/>
                  <a:pt x="2594344" y="673395"/>
                </a:cubicBezTo>
                <a:cubicBezTo>
                  <a:pt x="2608696" y="672619"/>
                  <a:pt x="2622629" y="668207"/>
                  <a:pt x="2636875" y="666307"/>
                </a:cubicBezTo>
                <a:cubicBezTo>
                  <a:pt x="2658083" y="663479"/>
                  <a:pt x="2679405" y="661581"/>
                  <a:pt x="2700670" y="659218"/>
                </a:cubicBezTo>
                <a:lnTo>
                  <a:pt x="2757377" y="645042"/>
                </a:lnTo>
                <a:cubicBezTo>
                  <a:pt x="2809293" y="631198"/>
                  <a:pt x="2813821" y="626596"/>
                  <a:pt x="2870791" y="616688"/>
                </a:cubicBezTo>
                <a:cubicBezTo>
                  <a:pt x="2903712" y="610963"/>
                  <a:pt x="2970028" y="602511"/>
                  <a:pt x="2970028" y="602511"/>
                </a:cubicBezTo>
                <a:cubicBezTo>
                  <a:pt x="3036186" y="604874"/>
                  <a:pt x="3102574" y="603606"/>
                  <a:pt x="3168503" y="609600"/>
                </a:cubicBezTo>
                <a:cubicBezTo>
                  <a:pt x="3181175" y="610752"/>
                  <a:pt x="3191757" y="620121"/>
                  <a:pt x="3203944" y="623777"/>
                </a:cubicBezTo>
                <a:cubicBezTo>
                  <a:pt x="3215484" y="627239"/>
                  <a:pt x="3227572" y="628502"/>
                  <a:pt x="3239386" y="630865"/>
                </a:cubicBezTo>
                <a:cubicBezTo>
                  <a:pt x="3339265" y="680804"/>
                  <a:pt x="3185507" y="604907"/>
                  <a:pt x="3303182" y="659218"/>
                </a:cubicBezTo>
                <a:cubicBezTo>
                  <a:pt x="3322370" y="668074"/>
                  <a:pt x="3340987" y="678121"/>
                  <a:pt x="3359889" y="687572"/>
                </a:cubicBezTo>
                <a:cubicBezTo>
                  <a:pt x="3369340" y="692298"/>
                  <a:pt x="3377881" y="699677"/>
                  <a:pt x="3388242" y="701749"/>
                </a:cubicBezTo>
                <a:lnTo>
                  <a:pt x="3423684" y="708837"/>
                </a:lnTo>
                <a:cubicBezTo>
                  <a:pt x="3522314" y="748290"/>
                  <a:pt x="3470430" y="729145"/>
                  <a:pt x="3579628" y="765544"/>
                </a:cubicBezTo>
                <a:cubicBezTo>
                  <a:pt x="3586716" y="767907"/>
                  <a:pt x="3593644" y="770820"/>
                  <a:pt x="3600893" y="772632"/>
                </a:cubicBezTo>
                <a:cubicBezTo>
                  <a:pt x="3619795" y="777358"/>
                  <a:pt x="3638802" y="781682"/>
                  <a:pt x="3657600" y="786809"/>
                </a:cubicBezTo>
                <a:cubicBezTo>
                  <a:pt x="3664808" y="788775"/>
                  <a:pt x="3671681" y="791844"/>
                  <a:pt x="3678865" y="793897"/>
                </a:cubicBezTo>
                <a:cubicBezTo>
                  <a:pt x="3688232" y="796573"/>
                  <a:pt x="3697852" y="798310"/>
                  <a:pt x="3707219" y="800986"/>
                </a:cubicBezTo>
                <a:cubicBezTo>
                  <a:pt x="3728826" y="807159"/>
                  <a:pt x="3732841" y="811471"/>
                  <a:pt x="3756838" y="815163"/>
                </a:cubicBezTo>
                <a:cubicBezTo>
                  <a:pt x="3777985" y="818416"/>
                  <a:pt x="3799343" y="820122"/>
                  <a:pt x="3820633" y="822251"/>
                </a:cubicBezTo>
                <a:cubicBezTo>
                  <a:pt x="3896301" y="829817"/>
                  <a:pt x="3917470" y="830687"/>
                  <a:pt x="3997842" y="836428"/>
                </a:cubicBezTo>
                <a:cubicBezTo>
                  <a:pt x="4056912" y="831702"/>
                  <a:pt x="4117914" y="837964"/>
                  <a:pt x="4175051" y="822251"/>
                </a:cubicBezTo>
                <a:cubicBezTo>
                  <a:pt x="4214904" y="811292"/>
                  <a:pt x="4246071" y="779946"/>
                  <a:pt x="4281377" y="758456"/>
                </a:cubicBezTo>
                <a:cubicBezTo>
                  <a:pt x="4300418" y="746866"/>
                  <a:pt x="4319182" y="734828"/>
                  <a:pt x="4338084" y="723014"/>
                </a:cubicBezTo>
                <a:cubicBezTo>
                  <a:pt x="4356986" y="711200"/>
                  <a:pt x="4374422" y="696625"/>
                  <a:pt x="4394791" y="687572"/>
                </a:cubicBezTo>
                <a:cubicBezTo>
                  <a:pt x="4416056" y="678121"/>
                  <a:pt x="4438729" y="671353"/>
                  <a:pt x="4458586" y="659218"/>
                </a:cubicBezTo>
                <a:cubicBezTo>
                  <a:pt x="4481573" y="645170"/>
                  <a:pt x="4506218" y="631152"/>
                  <a:pt x="4522382" y="609600"/>
                </a:cubicBezTo>
                <a:cubicBezTo>
                  <a:pt x="4549987" y="572793"/>
                  <a:pt x="4533080" y="586529"/>
                  <a:pt x="4572000" y="567070"/>
                </a:cubicBezTo>
                <a:cubicBezTo>
                  <a:pt x="4576726" y="559981"/>
                  <a:pt x="4580153" y="551828"/>
                  <a:pt x="4586177" y="545804"/>
                </a:cubicBezTo>
                <a:cubicBezTo>
                  <a:pt x="4596875" y="535106"/>
                  <a:pt x="4613227" y="530039"/>
                  <a:pt x="4621619" y="517451"/>
                </a:cubicBezTo>
                <a:cubicBezTo>
                  <a:pt x="4628302" y="507427"/>
                  <a:pt x="4626093" y="493770"/>
                  <a:pt x="4628707" y="482009"/>
                </a:cubicBezTo>
                <a:cubicBezTo>
                  <a:pt x="4640215" y="430223"/>
                  <a:pt x="4629426" y="476668"/>
                  <a:pt x="4649972" y="425302"/>
                </a:cubicBezTo>
                <a:cubicBezTo>
                  <a:pt x="4655522" y="411427"/>
                  <a:pt x="4654051" y="393788"/>
                  <a:pt x="4664149" y="382772"/>
                </a:cubicBezTo>
                <a:cubicBezTo>
                  <a:pt x="4727775" y="313362"/>
                  <a:pt x="4901413" y="296578"/>
                  <a:pt x="4954772" y="283535"/>
                </a:cubicBezTo>
                <a:cubicBezTo>
                  <a:pt x="5105936" y="246584"/>
                  <a:pt x="4987264" y="273272"/>
                  <a:pt x="5131982" y="255181"/>
                </a:cubicBezTo>
                <a:cubicBezTo>
                  <a:pt x="5160504" y="251616"/>
                  <a:pt x="5188401" y="243441"/>
                  <a:pt x="5217042" y="241004"/>
                </a:cubicBezTo>
                <a:cubicBezTo>
                  <a:pt x="5299576" y="233980"/>
                  <a:pt x="5382437" y="231553"/>
                  <a:pt x="5465135" y="226828"/>
                </a:cubicBezTo>
                <a:cubicBezTo>
                  <a:pt x="5545470" y="205563"/>
                  <a:pt x="5627472" y="189813"/>
                  <a:pt x="5706140" y="163032"/>
                </a:cubicBezTo>
                <a:cubicBezTo>
                  <a:pt x="5941707" y="82839"/>
                  <a:pt x="5725336" y="142803"/>
                  <a:pt x="5826642" y="92149"/>
                </a:cubicBezTo>
                <a:cubicBezTo>
                  <a:pt x="5835356" y="87792"/>
                  <a:pt x="5845545" y="87423"/>
                  <a:pt x="5854996" y="85060"/>
                </a:cubicBezTo>
                <a:cubicBezTo>
                  <a:pt x="5838456" y="101600"/>
                  <a:pt x="5822620" y="118873"/>
                  <a:pt x="5805377" y="134679"/>
                </a:cubicBezTo>
                <a:cubicBezTo>
                  <a:pt x="5794224" y="144902"/>
                  <a:pt x="5757347" y="154640"/>
                  <a:pt x="5769935" y="163032"/>
                </a:cubicBezTo>
                <a:cubicBezTo>
                  <a:pt x="5786147" y="173840"/>
                  <a:pt x="5807657" y="153237"/>
                  <a:pt x="5826642" y="148856"/>
                </a:cubicBezTo>
                <a:cubicBezTo>
                  <a:pt x="5868565" y="139182"/>
                  <a:pt x="5875859" y="140237"/>
                  <a:pt x="5925879" y="134679"/>
                </a:cubicBezTo>
                <a:cubicBezTo>
                  <a:pt x="5937982" y="170983"/>
                  <a:pt x="5924971" y="145402"/>
                  <a:pt x="5961321" y="177209"/>
                </a:cubicBezTo>
                <a:cubicBezTo>
                  <a:pt x="5971380" y="186011"/>
                  <a:pt x="5978725" y="197898"/>
                  <a:pt x="5989675" y="205563"/>
                </a:cubicBezTo>
                <a:cubicBezTo>
                  <a:pt x="6012266" y="221377"/>
                  <a:pt x="6042631" y="229886"/>
                  <a:pt x="6067647" y="241004"/>
                </a:cubicBezTo>
                <a:cubicBezTo>
                  <a:pt x="6094624" y="252994"/>
                  <a:pt x="6094461" y="254155"/>
                  <a:pt x="6117265" y="269358"/>
                </a:cubicBezTo>
                <a:lnTo>
                  <a:pt x="6514214" y="255181"/>
                </a:lnTo>
                <a:cubicBezTo>
                  <a:pt x="6749399" y="243120"/>
                  <a:pt x="6589015" y="243719"/>
                  <a:pt x="6804838" y="219739"/>
                </a:cubicBezTo>
                <a:cubicBezTo>
                  <a:pt x="7165720" y="179642"/>
                  <a:pt x="6675134" y="249528"/>
                  <a:pt x="7052931" y="198474"/>
                </a:cubicBezTo>
                <a:cubicBezTo>
                  <a:pt x="7097971" y="192388"/>
                  <a:pt x="7142644" y="183822"/>
                  <a:pt x="7187610" y="177209"/>
                </a:cubicBezTo>
                <a:cubicBezTo>
                  <a:pt x="7269139" y="165219"/>
                  <a:pt x="7295307" y="162155"/>
                  <a:pt x="7371907" y="155944"/>
                </a:cubicBezTo>
                <a:lnTo>
                  <a:pt x="7556205" y="141767"/>
                </a:lnTo>
                <a:lnTo>
                  <a:pt x="7818475" y="163032"/>
                </a:lnTo>
                <a:cubicBezTo>
                  <a:pt x="7837450" y="164719"/>
                  <a:pt x="7856555" y="166130"/>
                  <a:pt x="7875182" y="170121"/>
                </a:cubicBezTo>
                <a:cubicBezTo>
                  <a:pt x="7907621" y="177072"/>
                  <a:pt x="7922708" y="188325"/>
                  <a:pt x="7953154" y="198474"/>
                </a:cubicBezTo>
                <a:cubicBezTo>
                  <a:pt x="7962396" y="201555"/>
                  <a:pt x="7972140" y="202887"/>
                  <a:pt x="7981507" y="205563"/>
                </a:cubicBezTo>
                <a:cubicBezTo>
                  <a:pt x="7988691" y="207616"/>
                  <a:pt x="7995402" y="211423"/>
                  <a:pt x="8002772" y="212651"/>
                </a:cubicBezTo>
                <a:cubicBezTo>
                  <a:pt x="8034976" y="218018"/>
                  <a:pt x="8070119" y="217261"/>
                  <a:pt x="8102010" y="226828"/>
                </a:cubicBezTo>
                <a:cubicBezTo>
                  <a:pt x="8172475" y="247967"/>
                  <a:pt x="8100542" y="235320"/>
                  <a:pt x="8179982" y="255181"/>
                </a:cubicBezTo>
                <a:cubicBezTo>
                  <a:pt x="8238873" y="269904"/>
                  <a:pt x="8207191" y="252342"/>
                  <a:pt x="8265042" y="276446"/>
                </a:cubicBezTo>
                <a:cubicBezTo>
                  <a:pt x="8438702" y="348803"/>
                  <a:pt x="8216952" y="265141"/>
                  <a:pt x="8335926" y="304800"/>
                </a:cubicBezTo>
                <a:cubicBezTo>
                  <a:pt x="8347997" y="308824"/>
                  <a:pt x="8358817" y="316885"/>
                  <a:pt x="8371368" y="318977"/>
                </a:cubicBezTo>
                <a:cubicBezTo>
                  <a:pt x="8401756" y="324042"/>
                  <a:pt x="8432801" y="323702"/>
                  <a:pt x="8463517" y="326065"/>
                </a:cubicBezTo>
                <a:cubicBezTo>
                  <a:pt x="8470605" y="328428"/>
                  <a:pt x="8477320" y="332780"/>
                  <a:pt x="8484782" y="333153"/>
                </a:cubicBezTo>
                <a:cubicBezTo>
                  <a:pt x="8765991" y="347214"/>
                  <a:pt x="8668003" y="300721"/>
                  <a:pt x="8761228" y="347330"/>
                </a:cubicBezTo>
              </a:path>
            </a:pathLst>
          </a:custGeom>
          <a:noFill/>
          <a:ln w="28575" cmpd="sng">
            <a:solidFill>
              <a:schemeClr val="bg1">
                <a:lumMod val="50000"/>
              </a:schemeClr>
            </a:solidFill>
            <a:prstDash val="dash"/>
            <a:miter lim="800000"/>
            <a:headEnd/>
            <a:tailEnd/>
          </a:ln>
          <a:effectLst/>
        </p:spPr>
        <p:txBody>
          <a:bodyPr rtlCol="0" anchor="ctr"/>
          <a:lstStyle/>
          <a:p>
            <a:pPr algn="ctr"/>
            <a:endParaRPr lang="en-BE"/>
          </a:p>
        </p:txBody>
      </p:sp>
      <p:pic>
        <p:nvPicPr>
          <p:cNvPr id="10" name="Picture 9" descr="A red and white target with a yellow arrow in the center&#10;&#10;Description automatically generated">
            <a:extLst>
              <a:ext uri="{FF2B5EF4-FFF2-40B4-BE49-F238E27FC236}">
                <a16:creationId xmlns:a16="http://schemas.microsoft.com/office/drawing/2014/main" id="{0CE3D2A2-D3B2-2EA7-637B-67BD8F0D8A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44904" y="1654427"/>
            <a:ext cx="782169" cy="782169"/>
          </a:xfrm>
          <a:prstGeom prst="rect">
            <a:avLst/>
          </a:prstGeom>
        </p:spPr>
      </p:pic>
      <p:pic>
        <p:nvPicPr>
          <p:cNvPr id="9" name="Picture 8" descr="A green and red rectangles with a thumbs up and a thumbs down&#10;&#10;Description automatically generated">
            <a:extLst>
              <a:ext uri="{FF2B5EF4-FFF2-40B4-BE49-F238E27FC236}">
                <a16:creationId xmlns:a16="http://schemas.microsoft.com/office/drawing/2014/main" id="{428BC229-16C0-E3DD-D0F6-AE6270C860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67327" y="5317496"/>
            <a:ext cx="967295" cy="482533"/>
          </a:xfrm>
          <a:prstGeom prst="rect">
            <a:avLst/>
          </a:prstGeom>
        </p:spPr>
      </p:pic>
      <p:pic>
        <p:nvPicPr>
          <p:cNvPr id="27" name="Picture 26" descr="A group of hands holding a puzzle&#10;&#10;Description automatically generated">
            <a:extLst>
              <a:ext uri="{FF2B5EF4-FFF2-40B4-BE49-F238E27FC236}">
                <a16:creationId xmlns:a16="http://schemas.microsoft.com/office/drawing/2014/main" id="{8183AEBB-EF8D-B99F-32C9-0F10C073F4B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17684" y="5147206"/>
            <a:ext cx="820721" cy="821949"/>
          </a:xfrm>
          <a:prstGeom prst="rect">
            <a:avLst/>
          </a:prstGeom>
        </p:spPr>
      </p:pic>
      <p:sp>
        <p:nvSpPr>
          <p:cNvPr id="54" name="TextBox 53">
            <a:extLst>
              <a:ext uri="{FF2B5EF4-FFF2-40B4-BE49-F238E27FC236}">
                <a16:creationId xmlns:a16="http://schemas.microsoft.com/office/drawing/2014/main" id="{DA7F97DB-C6FB-4A98-1875-30F9BAF664EF}"/>
              </a:ext>
            </a:extLst>
          </p:cNvPr>
          <p:cNvSpPr txBox="1"/>
          <p:nvPr/>
        </p:nvSpPr>
        <p:spPr>
          <a:xfrm>
            <a:off x="3102462" y="4490667"/>
            <a:ext cx="1465198" cy="738664"/>
          </a:xfrm>
          <a:prstGeom prst="rect">
            <a:avLst/>
          </a:prstGeom>
          <a:noFill/>
        </p:spPr>
        <p:txBody>
          <a:bodyPr wrap="square" rtlCol="0">
            <a:spAutoFit/>
          </a:bodyPr>
          <a:lstStyle/>
          <a:p>
            <a:pPr algn="ctr"/>
            <a:r>
              <a:rPr lang="en-BE" sz="1400" b="1">
                <a:solidFill>
                  <a:srgbClr val="002060"/>
                </a:solidFill>
              </a:rPr>
              <a:t>Distribution strategy assessment</a:t>
            </a:r>
            <a:endParaRPr lang="en-GB" sz="1400" b="1">
              <a:solidFill>
                <a:srgbClr val="002060"/>
              </a:solidFill>
            </a:endParaRPr>
          </a:p>
        </p:txBody>
      </p:sp>
      <p:grpSp>
        <p:nvGrpSpPr>
          <p:cNvPr id="41" name="Group 40">
            <a:extLst>
              <a:ext uri="{FF2B5EF4-FFF2-40B4-BE49-F238E27FC236}">
                <a16:creationId xmlns:a16="http://schemas.microsoft.com/office/drawing/2014/main" id="{658D185E-FCDB-DEB0-FE02-83654E0049E4}"/>
              </a:ext>
            </a:extLst>
          </p:cNvPr>
          <p:cNvGrpSpPr/>
          <p:nvPr/>
        </p:nvGrpSpPr>
        <p:grpSpPr>
          <a:xfrm>
            <a:off x="4638767" y="2452000"/>
            <a:ext cx="640198" cy="722958"/>
            <a:chOff x="4501345" y="2401809"/>
            <a:chExt cx="643624" cy="722958"/>
          </a:xfrm>
        </p:grpSpPr>
        <p:pic>
          <p:nvPicPr>
            <p:cNvPr id="33" name="Picture 32" descr="A hand holding a bag&#10;&#10;Description automatically generated">
              <a:extLst>
                <a:ext uri="{FF2B5EF4-FFF2-40B4-BE49-F238E27FC236}">
                  <a16:creationId xmlns:a16="http://schemas.microsoft.com/office/drawing/2014/main" id="{C9C084D0-C09F-566F-D314-125F8CE37294}"/>
                </a:ext>
              </a:extLst>
            </p:cNvPr>
            <p:cNvPicPr>
              <a:picLocks noChangeAspect="1"/>
            </p:cNvPicPr>
            <p:nvPr/>
          </p:nvPicPr>
          <p:blipFill rotWithShape="1">
            <a:blip r:embed="rId18">
              <a:extLst>
                <a:ext uri="{28A0092B-C50C-407E-A947-70E740481C1C}">
                  <a14:useLocalDpi xmlns:a14="http://schemas.microsoft.com/office/drawing/2010/main" val="0"/>
                </a:ext>
              </a:extLst>
            </a:blip>
            <a:srcRect r="21873"/>
            <a:stretch/>
          </p:blipFill>
          <p:spPr>
            <a:xfrm>
              <a:off x="4501345" y="2401809"/>
              <a:ext cx="643624" cy="722958"/>
            </a:xfrm>
            <a:prstGeom prst="rect">
              <a:avLst/>
            </a:prstGeom>
          </p:spPr>
        </p:pic>
        <p:sp>
          <p:nvSpPr>
            <p:cNvPr id="38" name="TextBox 37">
              <a:extLst>
                <a:ext uri="{FF2B5EF4-FFF2-40B4-BE49-F238E27FC236}">
                  <a16:creationId xmlns:a16="http://schemas.microsoft.com/office/drawing/2014/main" id="{78920FCF-35C8-ACD6-DB09-6601E50AD136}"/>
                </a:ext>
              </a:extLst>
            </p:cNvPr>
            <p:cNvSpPr txBox="1"/>
            <p:nvPr/>
          </p:nvSpPr>
          <p:spPr>
            <a:xfrm>
              <a:off x="4543599" y="2761189"/>
              <a:ext cx="412253" cy="307777"/>
            </a:xfrm>
            <a:prstGeom prst="rect">
              <a:avLst/>
            </a:prstGeom>
            <a:noFill/>
          </p:spPr>
          <p:txBody>
            <a:bodyPr wrap="square" rtlCol="0">
              <a:spAutoFit/>
            </a:bodyPr>
            <a:lstStyle/>
            <a:p>
              <a:pPr algn="ctr"/>
              <a:r>
                <a:rPr lang="en-GB" sz="1400" b="1">
                  <a:solidFill>
                    <a:srgbClr val="002060"/>
                  </a:solidFill>
                </a:rPr>
                <a:t>€</a:t>
              </a:r>
            </a:p>
          </p:txBody>
        </p:sp>
      </p:grpSp>
      <p:pic>
        <p:nvPicPr>
          <p:cNvPr id="40" name="Picture 39" descr="A person holding a large red sign&#10;&#10;Description automatically generated">
            <a:extLst>
              <a:ext uri="{FF2B5EF4-FFF2-40B4-BE49-F238E27FC236}">
                <a16:creationId xmlns:a16="http://schemas.microsoft.com/office/drawing/2014/main" id="{B11E4C7A-8B99-7155-D032-A21A62BE941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13753" y="2146053"/>
            <a:ext cx="452902" cy="581085"/>
          </a:xfrm>
          <a:prstGeom prst="rect">
            <a:avLst/>
          </a:prstGeom>
        </p:spPr>
      </p:pic>
      <p:pic>
        <p:nvPicPr>
          <p:cNvPr id="43" name="Picture 42" descr="A file folder with papers in it&#10;&#10;Description automatically generated">
            <a:extLst>
              <a:ext uri="{FF2B5EF4-FFF2-40B4-BE49-F238E27FC236}">
                <a16:creationId xmlns:a16="http://schemas.microsoft.com/office/drawing/2014/main" id="{1F85ECCA-5F18-7E71-09F8-C98335B431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3305" y="2841893"/>
            <a:ext cx="922303" cy="683331"/>
          </a:xfrm>
          <a:prstGeom prst="rect">
            <a:avLst/>
          </a:prstGeom>
        </p:spPr>
      </p:pic>
      <p:grpSp>
        <p:nvGrpSpPr>
          <p:cNvPr id="48" name="Group 47">
            <a:extLst>
              <a:ext uri="{FF2B5EF4-FFF2-40B4-BE49-F238E27FC236}">
                <a16:creationId xmlns:a16="http://schemas.microsoft.com/office/drawing/2014/main" id="{27F2CFF0-742D-EA1F-14EA-0D59CF3FD4DF}"/>
              </a:ext>
            </a:extLst>
          </p:cNvPr>
          <p:cNvGrpSpPr/>
          <p:nvPr/>
        </p:nvGrpSpPr>
        <p:grpSpPr>
          <a:xfrm>
            <a:off x="9486948" y="1997218"/>
            <a:ext cx="1106854" cy="1102630"/>
            <a:chOff x="9222655" y="1823291"/>
            <a:chExt cx="1361100" cy="1361100"/>
          </a:xfrm>
        </p:grpSpPr>
        <p:pic>
          <p:nvPicPr>
            <p:cNvPr id="45" name="Graphic 44" descr="User network outline">
              <a:extLst>
                <a:ext uri="{FF2B5EF4-FFF2-40B4-BE49-F238E27FC236}">
                  <a16:creationId xmlns:a16="http://schemas.microsoft.com/office/drawing/2014/main" id="{4200FDBB-A38F-D8B1-0C37-C9670ED2EF4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222655" y="1823291"/>
              <a:ext cx="1361100" cy="1361100"/>
            </a:xfrm>
            <a:prstGeom prst="rect">
              <a:avLst/>
            </a:prstGeom>
          </p:spPr>
        </p:pic>
        <p:sp>
          <p:nvSpPr>
            <p:cNvPr id="47" name="TextBox 46">
              <a:extLst>
                <a:ext uri="{FF2B5EF4-FFF2-40B4-BE49-F238E27FC236}">
                  <a16:creationId xmlns:a16="http://schemas.microsoft.com/office/drawing/2014/main" id="{C268A657-587A-281F-1DF6-BF5249A5A566}"/>
                </a:ext>
              </a:extLst>
            </p:cNvPr>
            <p:cNvSpPr txBox="1"/>
            <p:nvPr/>
          </p:nvSpPr>
          <p:spPr>
            <a:xfrm>
              <a:off x="9673796" y="2311178"/>
              <a:ext cx="458819" cy="480820"/>
            </a:xfrm>
            <a:prstGeom prst="ellipse">
              <a:avLst/>
            </a:prstGeom>
            <a:solidFill>
              <a:schemeClr val="tx1"/>
            </a:solidFill>
          </p:spPr>
          <p:txBody>
            <a:bodyPr wrap="square" rtlCol="0">
              <a:spAutoFit/>
            </a:bodyPr>
            <a:lstStyle/>
            <a:p>
              <a:pPr algn="ctr"/>
              <a:r>
                <a:rPr lang="en-GB" sz="1200" b="1">
                  <a:solidFill>
                    <a:schemeClr val="bg2"/>
                  </a:solidFill>
                </a:rPr>
                <a:t>€</a:t>
              </a:r>
            </a:p>
          </p:txBody>
        </p:sp>
      </p:grpSp>
      <p:grpSp>
        <p:nvGrpSpPr>
          <p:cNvPr id="8" name="Group 7">
            <a:extLst>
              <a:ext uri="{FF2B5EF4-FFF2-40B4-BE49-F238E27FC236}">
                <a16:creationId xmlns:a16="http://schemas.microsoft.com/office/drawing/2014/main" id="{E9454016-C0DF-2D45-2F93-F000AC314E28}"/>
              </a:ext>
            </a:extLst>
          </p:cNvPr>
          <p:cNvGrpSpPr/>
          <p:nvPr/>
        </p:nvGrpSpPr>
        <p:grpSpPr>
          <a:xfrm>
            <a:off x="8859256" y="770467"/>
            <a:ext cx="3119871" cy="954107"/>
            <a:chOff x="8910478" y="452419"/>
            <a:chExt cx="3119871" cy="954107"/>
          </a:xfrm>
        </p:grpSpPr>
        <p:sp>
          <p:nvSpPr>
            <p:cNvPr id="105" name="TextBox 104">
              <a:extLst>
                <a:ext uri="{FF2B5EF4-FFF2-40B4-BE49-F238E27FC236}">
                  <a16:creationId xmlns:a16="http://schemas.microsoft.com/office/drawing/2014/main" id="{EDF66D44-7E28-33B2-EB25-8C11EA04E7CB}"/>
                </a:ext>
              </a:extLst>
            </p:cNvPr>
            <p:cNvSpPr txBox="1"/>
            <p:nvPr/>
          </p:nvSpPr>
          <p:spPr>
            <a:xfrm>
              <a:off x="8910480" y="452419"/>
              <a:ext cx="3119869" cy="954107"/>
            </a:xfrm>
            <a:prstGeom prst="rect">
              <a:avLst/>
            </a:prstGeom>
            <a:solidFill>
              <a:srgbClr val="FCF8F4"/>
            </a:solidFill>
            <a:ln>
              <a:solidFill>
                <a:srgbClr val="7F7F7F"/>
              </a:solidFill>
            </a:ln>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0000"/>
                  </a:solidFill>
                  <a:effectLst/>
                  <a:uLnTx/>
                  <a:uFillTx/>
                  <a:latin typeface="verdana"/>
                </a:defRPr>
              </a:lvl1pPr>
              <a:lvl2pPr marL="742950" lvl="1" indent="-285750">
                <a:buFont typeface="Arial" panose="020B0604020202020204" pitchFamily="34" charset="0"/>
                <a:buChar char="•"/>
                <a:defRPr sz="1400" b="1">
                  <a:solidFill>
                    <a:srgbClr val="002060"/>
                  </a:solidFill>
                  <a:latin typeface="verdana"/>
                </a:defRPr>
              </a:lvl2pPr>
            </a:lstStyle>
            <a:p>
              <a:pPr marL="720000" lvl="2"/>
              <a:r>
                <a:rPr lang="en-BE" sz="1400" b="1" dirty="0">
                  <a:solidFill>
                    <a:srgbClr val="002957"/>
                  </a:solidFill>
                </a:rPr>
                <a:t>Continuous trainings, monitoring, reviews, provision of regular information...  </a:t>
              </a:r>
              <a:endParaRPr lang="en-GB" sz="1400" b="1" dirty="0">
                <a:solidFill>
                  <a:srgbClr val="002957"/>
                </a:solidFill>
              </a:endParaRPr>
            </a:p>
          </p:txBody>
        </p:sp>
        <p:sp>
          <p:nvSpPr>
            <p:cNvPr id="106" name="Arrow: Curved Down 105">
              <a:extLst>
                <a:ext uri="{FF2B5EF4-FFF2-40B4-BE49-F238E27FC236}">
                  <a16:creationId xmlns:a16="http://schemas.microsoft.com/office/drawing/2014/main" id="{4AAA61FB-2B32-D051-701F-1F7AC9F5B2C0}"/>
                </a:ext>
              </a:extLst>
            </p:cNvPr>
            <p:cNvSpPr/>
            <p:nvPr/>
          </p:nvSpPr>
          <p:spPr bwMode="gray">
            <a:xfrm>
              <a:off x="8985416" y="618920"/>
              <a:ext cx="730067" cy="294660"/>
            </a:xfrm>
            <a:prstGeom prst="curvedDownArrow">
              <a:avLst>
                <a:gd name="adj1" fmla="val 25000"/>
                <a:gd name="adj2" fmla="val 84239"/>
                <a:gd name="adj3" fmla="val 25000"/>
              </a:avLst>
            </a:prstGeom>
            <a:solidFill>
              <a:srgbClr val="002060"/>
            </a:solidFill>
            <a:ln>
              <a:solidFill>
                <a:srgbClr val="7F7F7F"/>
              </a:solidFill>
            </a:ln>
          </p:spPr>
          <p:txBody>
            <a:bodyPr wrap="square">
              <a:spAutoFit/>
            </a:bodyPr>
            <a:lstStyle/>
            <a:p>
              <a:endParaRPr lang="en-BE" sz="1400" b="1">
                <a:solidFill>
                  <a:srgbClr val="FF0000"/>
                </a:solidFill>
                <a:latin typeface="verdana"/>
              </a:endParaRPr>
            </a:p>
          </p:txBody>
        </p:sp>
        <p:sp>
          <p:nvSpPr>
            <p:cNvPr id="5" name="Arrow: Curved Down 4">
              <a:extLst>
                <a:ext uri="{FF2B5EF4-FFF2-40B4-BE49-F238E27FC236}">
                  <a16:creationId xmlns:a16="http://schemas.microsoft.com/office/drawing/2014/main" id="{9CF00E5D-34B7-2FF2-CB86-3272BB661CB8}"/>
                </a:ext>
              </a:extLst>
            </p:cNvPr>
            <p:cNvSpPr/>
            <p:nvPr/>
          </p:nvSpPr>
          <p:spPr bwMode="gray">
            <a:xfrm rot="10800000">
              <a:off x="8910478" y="970340"/>
              <a:ext cx="730066" cy="294661"/>
            </a:xfrm>
            <a:prstGeom prst="curvedDownArrow">
              <a:avLst>
                <a:gd name="adj1" fmla="val 25000"/>
                <a:gd name="adj2" fmla="val 84239"/>
                <a:gd name="adj3" fmla="val 25000"/>
              </a:avLst>
            </a:prstGeom>
            <a:solidFill>
              <a:srgbClr val="002060"/>
            </a:solidFill>
            <a:ln>
              <a:solidFill>
                <a:srgbClr val="7F7F7F"/>
              </a:solidFill>
            </a:ln>
          </p:spPr>
          <p:txBody>
            <a:bodyPr wrap="square">
              <a:spAutoFit/>
            </a:bodyPr>
            <a:lstStyle/>
            <a:p>
              <a:endParaRPr lang="en-BE" sz="1400" b="1">
                <a:solidFill>
                  <a:srgbClr val="FF0000"/>
                </a:solidFill>
                <a:latin typeface="verdana"/>
              </a:endParaRPr>
            </a:p>
          </p:txBody>
        </p:sp>
      </p:grpSp>
      <p:pic>
        <p:nvPicPr>
          <p:cNvPr id="11" name="Picture 10" descr="A stack of papers with check marks&#10;&#10;Description automatically generated">
            <a:extLst>
              <a:ext uri="{FF2B5EF4-FFF2-40B4-BE49-F238E27FC236}">
                <a16:creationId xmlns:a16="http://schemas.microsoft.com/office/drawing/2014/main" id="{B573BAE1-E440-7E45-B137-7C07BA0FFD9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44915" y="2227856"/>
            <a:ext cx="555074" cy="658664"/>
          </a:xfrm>
          <a:prstGeom prst="rect">
            <a:avLst/>
          </a:prstGeom>
        </p:spPr>
      </p:pic>
      <p:pic>
        <p:nvPicPr>
          <p:cNvPr id="13" name="Picture 12" descr="A cartoon of a person in a suit&#10;&#10;Description automatically generated">
            <a:extLst>
              <a:ext uri="{FF2B5EF4-FFF2-40B4-BE49-F238E27FC236}">
                <a16:creationId xmlns:a16="http://schemas.microsoft.com/office/drawing/2014/main" id="{29F9AB99-417A-4454-FDB5-A8DBF86889BB}"/>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5112" b="99093" l="3661" r="58767">
                        <a14:foregroundMark x1="21773" y1="19762" x2="43417" y2="15112"/>
                        <a14:foregroundMark x1="43417" y1="15112" x2="41747" y2="15849"/>
                        <a14:foregroundMark x1="5973" y1="40261" x2="3661" y2="50496"/>
                        <a14:foregroundMark x1="58895" y1="37794" x2="55684" y2="45988"/>
                        <a14:foregroundMark x1="14322" y1="91296" x2="35324" y2="99490"/>
                        <a14:foregroundMark x1="35324" y1="99490" x2="59281" y2="98923"/>
                        <a14:foregroundMark x1="59281" y1="98923" x2="20167" y2="93989"/>
                        <a14:foregroundMark x1="20167" y1="93989" x2="46307" y2="90133"/>
                        <a14:foregroundMark x1="46307" y1="90133" x2="51060" y2="97250"/>
                        <a14:foregroundMark x1="14322" y1="98270" x2="17148" y2="99093"/>
                        <a14:backgroundMark x1="53821" y1="16274" x2="55684" y2="18940"/>
                      </a14:backgroundRemoval>
                    </a14:imgEffect>
                  </a14:imgLayer>
                </a14:imgProps>
              </a:ext>
              <a:ext uri="{28A0092B-C50C-407E-A947-70E740481C1C}">
                <a14:useLocalDpi xmlns:a14="http://schemas.microsoft.com/office/drawing/2010/main" val="0"/>
              </a:ext>
            </a:extLst>
          </a:blip>
          <a:srcRect t="12060" r="36393" b="34072"/>
          <a:stretch/>
        </p:blipFill>
        <p:spPr>
          <a:xfrm>
            <a:off x="-6712" y="2811380"/>
            <a:ext cx="1361508" cy="2611954"/>
          </a:xfrm>
          <a:prstGeom prst="rect">
            <a:avLst/>
          </a:prstGeom>
        </p:spPr>
      </p:pic>
      <p:pic>
        <p:nvPicPr>
          <p:cNvPr id="3" name="Picture 2" descr="Icon&#10;&#10;Description automatically generated">
            <a:extLst>
              <a:ext uri="{FF2B5EF4-FFF2-40B4-BE49-F238E27FC236}">
                <a16:creationId xmlns:a16="http://schemas.microsoft.com/office/drawing/2014/main" id="{A20B8ABD-04E4-FC42-3BCA-9ED17DCBD27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850349" y="3039719"/>
            <a:ext cx="1231884" cy="1091608"/>
          </a:xfrm>
          <a:prstGeom prst="rect">
            <a:avLst/>
          </a:prstGeom>
        </p:spPr>
      </p:pic>
      <p:pic>
        <p:nvPicPr>
          <p:cNvPr id="39" name="Picture 38" descr="A stack of gold coins&#10;&#10;Description automatically generated">
            <a:extLst>
              <a:ext uri="{FF2B5EF4-FFF2-40B4-BE49-F238E27FC236}">
                <a16:creationId xmlns:a16="http://schemas.microsoft.com/office/drawing/2014/main" id="{DE1C2494-EBE8-AB80-C076-09343762DA1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858755" y="3763561"/>
            <a:ext cx="444641" cy="442826"/>
          </a:xfrm>
          <a:prstGeom prst="rect">
            <a:avLst/>
          </a:prstGeom>
        </p:spPr>
      </p:pic>
      <p:pic>
        <p:nvPicPr>
          <p:cNvPr id="42" name="Picture 41" descr="A stack of gold coins&#10;&#10;Description automatically generated">
            <a:extLst>
              <a:ext uri="{FF2B5EF4-FFF2-40B4-BE49-F238E27FC236}">
                <a16:creationId xmlns:a16="http://schemas.microsoft.com/office/drawing/2014/main" id="{082AD9E9-D814-11B5-2A0F-4FD168DB10A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568965" y="3626775"/>
            <a:ext cx="444641" cy="442826"/>
          </a:xfrm>
          <a:prstGeom prst="rect">
            <a:avLst/>
          </a:prstGeom>
        </p:spPr>
      </p:pic>
    </p:spTree>
    <p:extLst>
      <p:ext uri="{BB962C8B-B14F-4D97-AF65-F5344CB8AC3E}">
        <p14:creationId xmlns:p14="http://schemas.microsoft.com/office/powerpoint/2010/main" val="124988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9F6D66A-5C1C-9003-3ACC-3E881EAF610C}"/>
              </a:ext>
            </a:extLst>
          </p:cNvPr>
          <p:cNvPicPr>
            <a:picLocks noChangeAspect="1"/>
          </p:cNvPicPr>
          <p:nvPr/>
        </p:nvPicPr>
        <p:blipFill>
          <a:blip r:embed="rId3"/>
          <a:stretch>
            <a:fillRect/>
          </a:stretch>
        </p:blipFill>
        <p:spPr>
          <a:xfrm>
            <a:off x="6266645" y="5232434"/>
            <a:ext cx="4320000" cy="792808"/>
          </a:xfrm>
          <a:prstGeom prst="rect">
            <a:avLst/>
          </a:prstGeom>
        </p:spPr>
      </p:pic>
      <p:pic>
        <p:nvPicPr>
          <p:cNvPr id="16" name="Picture 15">
            <a:extLst>
              <a:ext uri="{FF2B5EF4-FFF2-40B4-BE49-F238E27FC236}">
                <a16:creationId xmlns:a16="http://schemas.microsoft.com/office/drawing/2014/main" id="{5AD17410-7532-532D-6F63-0FE4288BAA1E}"/>
              </a:ext>
            </a:extLst>
          </p:cNvPr>
          <p:cNvPicPr>
            <a:picLocks noChangeAspect="1"/>
          </p:cNvPicPr>
          <p:nvPr/>
        </p:nvPicPr>
        <p:blipFill>
          <a:blip r:embed="rId3"/>
          <a:stretch>
            <a:fillRect/>
          </a:stretch>
        </p:blipFill>
        <p:spPr>
          <a:xfrm>
            <a:off x="6266645" y="4214939"/>
            <a:ext cx="4320000" cy="792808"/>
          </a:xfrm>
          <a:prstGeom prst="rect">
            <a:avLst/>
          </a:prstGeom>
        </p:spPr>
      </p:pic>
      <p:pic>
        <p:nvPicPr>
          <p:cNvPr id="12" name="Picture 11">
            <a:extLst>
              <a:ext uri="{FF2B5EF4-FFF2-40B4-BE49-F238E27FC236}">
                <a16:creationId xmlns:a16="http://schemas.microsoft.com/office/drawing/2014/main" id="{486787D9-6064-B4CC-242B-C4967C9CB903}"/>
              </a:ext>
            </a:extLst>
          </p:cNvPr>
          <p:cNvPicPr>
            <a:picLocks noChangeAspect="1"/>
          </p:cNvPicPr>
          <p:nvPr/>
        </p:nvPicPr>
        <p:blipFill>
          <a:blip r:embed="rId3"/>
          <a:stretch>
            <a:fillRect/>
          </a:stretch>
        </p:blipFill>
        <p:spPr>
          <a:xfrm>
            <a:off x="6252672" y="3211593"/>
            <a:ext cx="4320000" cy="792808"/>
          </a:xfrm>
          <a:prstGeom prst="rect">
            <a:avLst/>
          </a:prstGeom>
        </p:spPr>
      </p:pic>
      <p:pic>
        <p:nvPicPr>
          <p:cNvPr id="6" name="Picture 5">
            <a:extLst>
              <a:ext uri="{FF2B5EF4-FFF2-40B4-BE49-F238E27FC236}">
                <a16:creationId xmlns:a16="http://schemas.microsoft.com/office/drawing/2014/main" id="{EFFB878E-FD01-7444-FEE2-11F7903C0999}"/>
              </a:ext>
            </a:extLst>
          </p:cNvPr>
          <p:cNvPicPr>
            <a:picLocks noChangeAspect="1"/>
          </p:cNvPicPr>
          <p:nvPr/>
        </p:nvPicPr>
        <p:blipFill>
          <a:blip r:embed="rId3"/>
          <a:stretch>
            <a:fillRect/>
          </a:stretch>
        </p:blipFill>
        <p:spPr>
          <a:xfrm>
            <a:off x="6212788" y="2197659"/>
            <a:ext cx="4320000" cy="792808"/>
          </a:xfrm>
          <a:prstGeom prst="rect">
            <a:avLst/>
          </a:prstGeom>
        </p:spPr>
      </p:pic>
      <p:sp>
        <p:nvSpPr>
          <p:cNvPr id="24" name="Title 5">
            <a:extLst>
              <a:ext uri="{FF2B5EF4-FFF2-40B4-BE49-F238E27FC236}">
                <a16:creationId xmlns:a16="http://schemas.microsoft.com/office/drawing/2014/main" id="{64DD7798-1B34-C807-2B22-E4806AF00844}"/>
              </a:ext>
            </a:extLst>
          </p:cNvPr>
          <p:cNvSpPr txBox="1">
            <a:spLocks/>
          </p:cNvSpPr>
          <p:nvPr/>
        </p:nvSpPr>
        <p:spPr bwMode="auto">
          <a:xfrm>
            <a:off x="513202" y="348638"/>
            <a:ext cx="11506886"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002957"/>
                </a:solidFill>
                <a:latin typeface="Verdana" pitchFamily="34" charset="0"/>
                <a:ea typeface="+mj-ea"/>
                <a:cs typeface="Arial" pitchFamily="34" charset="0"/>
              </a:defRPr>
            </a:lvl1pPr>
            <a:lvl2pPr algn="l" rtl="0" eaLnBrk="0" fontAlgn="base" hangingPunct="0">
              <a:spcBef>
                <a:spcPct val="0"/>
              </a:spcBef>
              <a:spcAft>
                <a:spcPct val="0"/>
              </a:spcAft>
              <a:defRPr sz="2800" b="1">
                <a:solidFill>
                  <a:srgbClr val="002957"/>
                </a:solidFill>
                <a:latin typeface="Verdana" pitchFamily="34" charset="0"/>
                <a:cs typeface="Arial" charset="0"/>
              </a:defRPr>
            </a:lvl2pPr>
            <a:lvl3pPr algn="l" rtl="0" eaLnBrk="0" fontAlgn="base" hangingPunct="0">
              <a:spcBef>
                <a:spcPct val="0"/>
              </a:spcBef>
              <a:spcAft>
                <a:spcPct val="0"/>
              </a:spcAft>
              <a:defRPr sz="2800" b="1">
                <a:solidFill>
                  <a:srgbClr val="002957"/>
                </a:solidFill>
                <a:latin typeface="Verdana" pitchFamily="34" charset="0"/>
                <a:cs typeface="Arial" charset="0"/>
              </a:defRPr>
            </a:lvl3pPr>
            <a:lvl4pPr algn="l" rtl="0" eaLnBrk="0" fontAlgn="base" hangingPunct="0">
              <a:spcBef>
                <a:spcPct val="0"/>
              </a:spcBef>
              <a:spcAft>
                <a:spcPct val="0"/>
              </a:spcAft>
              <a:defRPr sz="2800" b="1">
                <a:solidFill>
                  <a:srgbClr val="002957"/>
                </a:solidFill>
                <a:latin typeface="Verdana" pitchFamily="34" charset="0"/>
                <a:cs typeface="Arial" charset="0"/>
              </a:defRPr>
            </a:lvl4pPr>
            <a:lvl5pPr algn="l" rtl="0" eaLnBrk="0" fontAlgn="base" hangingPunct="0">
              <a:spcBef>
                <a:spcPct val="0"/>
              </a:spcBef>
              <a:spcAft>
                <a:spcPct val="0"/>
              </a:spcAft>
              <a:defRPr sz="2800" b="1">
                <a:solidFill>
                  <a:srgbClr val="002957"/>
                </a:solidFill>
                <a:latin typeface="Verdana" pitchFamily="34" charset="0"/>
                <a:cs typeface="Arial" charset="0"/>
              </a:defRPr>
            </a:lvl5pPr>
            <a:lvl6pPr marL="457200" algn="r" rtl="0" eaLnBrk="1" fontAlgn="base" hangingPunct="1">
              <a:spcBef>
                <a:spcPct val="0"/>
              </a:spcBef>
              <a:spcAft>
                <a:spcPct val="0"/>
              </a:spcAft>
              <a:defRPr sz="4400" b="1">
                <a:solidFill>
                  <a:srgbClr val="004480"/>
                </a:solidFill>
                <a:latin typeface="Frutiger LT Std 45 Light" pitchFamily="34" charset="0"/>
              </a:defRPr>
            </a:lvl6pPr>
            <a:lvl7pPr marL="914400" algn="r" rtl="0" eaLnBrk="1" fontAlgn="base" hangingPunct="1">
              <a:spcBef>
                <a:spcPct val="0"/>
              </a:spcBef>
              <a:spcAft>
                <a:spcPct val="0"/>
              </a:spcAft>
              <a:defRPr sz="4400" b="1">
                <a:solidFill>
                  <a:srgbClr val="004480"/>
                </a:solidFill>
                <a:latin typeface="Frutiger LT Std 45 Light" pitchFamily="34" charset="0"/>
              </a:defRPr>
            </a:lvl7pPr>
            <a:lvl8pPr marL="1371600" algn="r" rtl="0" eaLnBrk="1" fontAlgn="base" hangingPunct="1">
              <a:spcBef>
                <a:spcPct val="0"/>
              </a:spcBef>
              <a:spcAft>
                <a:spcPct val="0"/>
              </a:spcAft>
              <a:defRPr sz="4400" b="1">
                <a:solidFill>
                  <a:srgbClr val="004480"/>
                </a:solidFill>
                <a:latin typeface="Frutiger LT Std 45 Light" pitchFamily="34" charset="0"/>
              </a:defRPr>
            </a:lvl8pPr>
            <a:lvl9pPr marL="1828800" algn="r" rtl="0" eaLnBrk="1" fontAlgn="base" hangingPunct="1">
              <a:spcBef>
                <a:spcPct val="0"/>
              </a:spcBef>
              <a:spcAft>
                <a:spcPct val="0"/>
              </a:spcAft>
              <a:defRPr sz="4400" b="1">
                <a:solidFill>
                  <a:srgbClr val="004480"/>
                </a:solidFill>
                <a:latin typeface="Frutiger LT Std 45 Light"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Inducements test and overarching principles</a:t>
            </a:r>
            <a:endParaRPr kumimoji="0" lang="en-US" sz="2800" b="1" i="0" u="none" strike="noStrike" kern="1200" cap="none" spc="0" normalizeH="0" baseline="0" noProof="0">
              <a:ln>
                <a:noFill/>
              </a:ln>
              <a:solidFill>
                <a:srgbClr val="002060"/>
              </a:solidFill>
              <a:effectLst/>
              <a:uLnTx/>
              <a:uFillTx/>
              <a:latin typeface="Verdana" pitchFamily="34" charset="0"/>
              <a:ea typeface="+mj-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verdana"/>
              <a:ea typeface="+mj-ea"/>
              <a:cs typeface="Arial" pitchFamily="34" charset="0"/>
            </a:endParaRPr>
          </a:p>
        </p:txBody>
      </p:sp>
      <p:pic>
        <p:nvPicPr>
          <p:cNvPr id="5" name="Picture 4">
            <a:extLst>
              <a:ext uri="{FF2B5EF4-FFF2-40B4-BE49-F238E27FC236}">
                <a16:creationId xmlns:a16="http://schemas.microsoft.com/office/drawing/2014/main" id="{BDF56F8C-E880-56AC-0091-F42C1241002A}"/>
              </a:ext>
            </a:extLst>
          </p:cNvPr>
          <p:cNvPicPr>
            <a:picLocks/>
          </p:cNvPicPr>
          <p:nvPr/>
        </p:nvPicPr>
        <p:blipFill>
          <a:blip r:embed="rId3"/>
          <a:stretch>
            <a:fillRect/>
          </a:stretch>
        </p:blipFill>
        <p:spPr>
          <a:xfrm>
            <a:off x="6212788" y="1184861"/>
            <a:ext cx="4320000" cy="828000"/>
          </a:xfrm>
          <a:prstGeom prst="rect">
            <a:avLst/>
          </a:prstGeom>
        </p:spPr>
      </p:pic>
      <p:grpSp>
        <p:nvGrpSpPr>
          <p:cNvPr id="7" name="Group 6">
            <a:extLst>
              <a:ext uri="{FF2B5EF4-FFF2-40B4-BE49-F238E27FC236}">
                <a16:creationId xmlns:a16="http://schemas.microsoft.com/office/drawing/2014/main" id="{080C3A8F-1334-CACB-4680-11D56E037610}"/>
              </a:ext>
            </a:extLst>
          </p:cNvPr>
          <p:cNvGrpSpPr/>
          <p:nvPr/>
        </p:nvGrpSpPr>
        <p:grpSpPr>
          <a:xfrm>
            <a:off x="6006394" y="1311512"/>
            <a:ext cx="609197" cy="581483"/>
            <a:chOff x="2332367" y="5605621"/>
            <a:chExt cx="414411" cy="434653"/>
          </a:xfrm>
        </p:grpSpPr>
        <p:sp>
          <p:nvSpPr>
            <p:cNvPr id="8" name="Oval 7">
              <a:extLst>
                <a:ext uri="{FF2B5EF4-FFF2-40B4-BE49-F238E27FC236}">
                  <a16:creationId xmlns:a16="http://schemas.microsoft.com/office/drawing/2014/main" id="{4858E65B-6F21-836D-1C5D-39F8A899BDAC}"/>
                </a:ext>
              </a:extLst>
            </p:cNvPr>
            <p:cNvSpPr/>
            <p:nvPr/>
          </p:nvSpPr>
          <p:spPr>
            <a:xfrm>
              <a:off x="2332367" y="5631540"/>
              <a:ext cx="405390" cy="38281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quot;Not Allowed&quot; Symbol 19">
              <a:extLst>
                <a:ext uri="{FF2B5EF4-FFF2-40B4-BE49-F238E27FC236}">
                  <a16:creationId xmlns:a16="http://schemas.microsoft.com/office/drawing/2014/main" id="{CFA9A646-4B73-F6A0-78EC-DA94C34C8ED0}"/>
                </a:ext>
              </a:extLst>
            </p:cNvPr>
            <p:cNvSpPr/>
            <p:nvPr/>
          </p:nvSpPr>
          <p:spPr bwMode="gray">
            <a:xfrm>
              <a:off x="2332367" y="5605621"/>
              <a:ext cx="414411" cy="434653"/>
            </a:xfrm>
            <a:prstGeom prst="noSmoking">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2957"/>
                </a:solidFill>
                <a:effectLst/>
                <a:uLnTx/>
                <a:uFillTx/>
                <a:latin typeface="verdana"/>
                <a:ea typeface="+mn-ea"/>
                <a:cs typeface="+mn-cs"/>
              </a:endParaRPr>
            </a:p>
          </p:txBody>
        </p:sp>
      </p:grpSp>
      <p:sp>
        <p:nvSpPr>
          <p:cNvPr id="21" name="TextBox 20">
            <a:extLst>
              <a:ext uri="{FF2B5EF4-FFF2-40B4-BE49-F238E27FC236}">
                <a16:creationId xmlns:a16="http://schemas.microsoft.com/office/drawing/2014/main" id="{5E835EA7-9426-2252-1D3E-E503C5EFB4ED}"/>
              </a:ext>
            </a:extLst>
          </p:cNvPr>
          <p:cNvSpPr txBox="1"/>
          <p:nvPr/>
        </p:nvSpPr>
        <p:spPr>
          <a:xfrm>
            <a:off x="6694238" y="1298086"/>
            <a:ext cx="3492375" cy="584775"/>
          </a:xfrm>
          <a:prstGeom prst="rect">
            <a:avLst/>
          </a:prstGeom>
          <a:noFill/>
        </p:spPr>
        <p:txBody>
          <a:bodyPr wrap="square" rtlCol="0">
            <a:spAutoFit/>
          </a:bodyPr>
          <a:lstStyle/>
          <a:p>
            <a:pPr algn="ctr"/>
            <a:r>
              <a:rPr lang="en-BE" sz="1600" b="1"/>
              <a:t>Increased record-keeping and burdens on insurers</a:t>
            </a:r>
          </a:p>
        </p:txBody>
      </p:sp>
      <p:sp>
        <p:nvSpPr>
          <p:cNvPr id="23" name="TextBox 22">
            <a:extLst>
              <a:ext uri="{FF2B5EF4-FFF2-40B4-BE49-F238E27FC236}">
                <a16:creationId xmlns:a16="http://schemas.microsoft.com/office/drawing/2014/main" id="{9947D509-4D53-88B0-EB19-C23354336362}"/>
              </a:ext>
            </a:extLst>
          </p:cNvPr>
          <p:cNvSpPr txBox="1"/>
          <p:nvPr/>
        </p:nvSpPr>
        <p:spPr>
          <a:xfrm>
            <a:off x="6671929" y="3333935"/>
            <a:ext cx="3616759" cy="598809"/>
          </a:xfrm>
          <a:prstGeom prst="rect">
            <a:avLst/>
          </a:prstGeom>
          <a:noFill/>
        </p:spPr>
        <p:txBody>
          <a:bodyPr wrap="square" rtlCol="0">
            <a:spAutoFit/>
          </a:bodyPr>
          <a:lstStyle/>
          <a:p>
            <a:pPr algn="ctr"/>
            <a:r>
              <a:rPr lang="en-BE" sz="1600" b="1"/>
              <a:t>Identical remuneration for different products sold</a:t>
            </a:r>
          </a:p>
        </p:txBody>
      </p:sp>
      <p:sp>
        <p:nvSpPr>
          <p:cNvPr id="33" name="TextBox 32">
            <a:extLst>
              <a:ext uri="{FF2B5EF4-FFF2-40B4-BE49-F238E27FC236}">
                <a16:creationId xmlns:a16="http://schemas.microsoft.com/office/drawing/2014/main" id="{3DD92322-966C-84B0-549E-0CAF95002E02}"/>
              </a:ext>
            </a:extLst>
          </p:cNvPr>
          <p:cNvSpPr txBox="1"/>
          <p:nvPr/>
        </p:nvSpPr>
        <p:spPr>
          <a:xfrm>
            <a:off x="6742330" y="4331366"/>
            <a:ext cx="3396190" cy="584775"/>
          </a:xfrm>
          <a:prstGeom prst="rect">
            <a:avLst/>
          </a:prstGeom>
          <a:noFill/>
        </p:spPr>
        <p:txBody>
          <a:bodyPr wrap="square" rtlCol="0">
            <a:spAutoFit/>
          </a:bodyPr>
          <a:lstStyle/>
          <a:p>
            <a:pPr algn="ctr"/>
            <a:r>
              <a:rPr lang="en-BE" sz="1600" b="1"/>
              <a:t>Limit certain remuneration practices (</a:t>
            </a:r>
            <a:r>
              <a:rPr lang="en-GB" sz="1600" b="1" err="1"/>
              <a:t>eg</a:t>
            </a:r>
            <a:r>
              <a:rPr lang="en-GB" sz="1600" b="1"/>
              <a:t> </a:t>
            </a:r>
            <a:r>
              <a:rPr lang="en-BE" sz="1600" b="1"/>
              <a:t>bonuses)</a:t>
            </a:r>
          </a:p>
        </p:txBody>
      </p:sp>
      <p:sp>
        <p:nvSpPr>
          <p:cNvPr id="50" name="TextBox 49">
            <a:extLst>
              <a:ext uri="{FF2B5EF4-FFF2-40B4-BE49-F238E27FC236}">
                <a16:creationId xmlns:a16="http://schemas.microsoft.com/office/drawing/2014/main" id="{D8366D59-E35B-E305-9AE1-638F8A65A77C}"/>
              </a:ext>
            </a:extLst>
          </p:cNvPr>
          <p:cNvSpPr txBox="1"/>
          <p:nvPr/>
        </p:nvSpPr>
        <p:spPr>
          <a:xfrm>
            <a:off x="6694238" y="2335848"/>
            <a:ext cx="3307823" cy="584775"/>
          </a:xfrm>
          <a:prstGeom prst="rect">
            <a:avLst/>
          </a:prstGeom>
          <a:noFill/>
        </p:spPr>
        <p:txBody>
          <a:bodyPr wrap="square" rtlCol="0">
            <a:spAutoFit/>
          </a:bodyPr>
          <a:lstStyle/>
          <a:p>
            <a:pPr algn="ctr"/>
            <a:r>
              <a:rPr lang="en-BE" sz="1600" b="1"/>
              <a:t>Additional complexity and longer process</a:t>
            </a:r>
          </a:p>
        </p:txBody>
      </p:sp>
      <p:sp>
        <p:nvSpPr>
          <p:cNvPr id="57" name="TextBox 56">
            <a:extLst>
              <a:ext uri="{FF2B5EF4-FFF2-40B4-BE49-F238E27FC236}">
                <a16:creationId xmlns:a16="http://schemas.microsoft.com/office/drawing/2014/main" id="{58185A2D-D289-7B6C-1A9A-040D830E47E5}"/>
              </a:ext>
            </a:extLst>
          </p:cNvPr>
          <p:cNvSpPr txBox="1"/>
          <p:nvPr/>
        </p:nvSpPr>
        <p:spPr>
          <a:xfrm>
            <a:off x="6585368" y="5359531"/>
            <a:ext cx="4082694" cy="584775"/>
          </a:xfrm>
          <a:prstGeom prst="rect">
            <a:avLst/>
          </a:prstGeom>
          <a:noFill/>
        </p:spPr>
        <p:txBody>
          <a:bodyPr wrap="square" rtlCol="0">
            <a:spAutoFit/>
          </a:bodyPr>
          <a:lstStyle/>
          <a:p>
            <a:pPr algn="ctr"/>
            <a:r>
              <a:rPr lang="en-BE" sz="1600" b="1"/>
              <a:t>Further restrict the payment of inducements through Level 2</a:t>
            </a:r>
          </a:p>
        </p:txBody>
      </p:sp>
      <p:sp>
        <p:nvSpPr>
          <p:cNvPr id="2" name="TextBox 1">
            <a:extLst>
              <a:ext uri="{FF2B5EF4-FFF2-40B4-BE49-F238E27FC236}">
                <a16:creationId xmlns:a16="http://schemas.microsoft.com/office/drawing/2014/main" id="{8FA6B50B-FDF4-9E25-F236-98F16B5DA6CA}"/>
              </a:ext>
            </a:extLst>
          </p:cNvPr>
          <p:cNvSpPr txBox="1"/>
          <p:nvPr/>
        </p:nvSpPr>
        <p:spPr>
          <a:xfrm>
            <a:off x="3356307" y="6254179"/>
            <a:ext cx="8165141" cy="369332"/>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BE" b="1" i="0" u="none" strike="noStrike" kern="1200" cap="none" spc="0" normalizeH="0" baseline="0" noProof="0">
                <a:ln>
                  <a:noFill/>
                </a:ln>
                <a:solidFill>
                  <a:srgbClr val="FF0000"/>
                </a:solidFill>
                <a:effectLst/>
                <a:uLnTx/>
                <a:uFillTx/>
                <a:latin typeface="verdana"/>
                <a:ea typeface="+mn-ea"/>
                <a:cs typeface="+mn-cs"/>
              </a:rPr>
              <a:t>Substantial changes are needed!</a:t>
            </a:r>
            <a:endParaRPr kumimoji="0" lang="en-GB" b="1" i="0" u="none" strike="noStrike" kern="1200" cap="none" spc="0" normalizeH="0" baseline="0" noProof="0">
              <a:ln>
                <a:noFill/>
              </a:ln>
              <a:solidFill>
                <a:srgbClr val="FF0000"/>
              </a:solidFill>
              <a:effectLst/>
              <a:uLnTx/>
              <a:uFillTx/>
              <a:latin typeface="verdana"/>
              <a:ea typeface="+mn-ea"/>
              <a:cs typeface="+mn-cs"/>
            </a:endParaRPr>
          </a:p>
        </p:txBody>
      </p:sp>
      <p:pic>
        <p:nvPicPr>
          <p:cNvPr id="4" name="Graphic 3" descr="Arrow: Slight curve with solid fill">
            <a:extLst>
              <a:ext uri="{FF2B5EF4-FFF2-40B4-BE49-F238E27FC236}">
                <a16:creationId xmlns:a16="http://schemas.microsoft.com/office/drawing/2014/main" id="{525FA54E-62E5-E860-7425-760B9EB79A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9040" y="6005554"/>
            <a:ext cx="852446" cy="852446"/>
          </a:xfrm>
          <a:prstGeom prst="rect">
            <a:avLst/>
          </a:prstGeom>
        </p:spPr>
      </p:pic>
      <p:grpSp>
        <p:nvGrpSpPr>
          <p:cNvPr id="9" name="Group 8">
            <a:extLst>
              <a:ext uri="{FF2B5EF4-FFF2-40B4-BE49-F238E27FC236}">
                <a16:creationId xmlns:a16="http://schemas.microsoft.com/office/drawing/2014/main" id="{87844E82-5414-6B42-C8B7-33A45C19FC35}"/>
              </a:ext>
            </a:extLst>
          </p:cNvPr>
          <p:cNvGrpSpPr/>
          <p:nvPr/>
        </p:nvGrpSpPr>
        <p:grpSpPr>
          <a:xfrm>
            <a:off x="6006394" y="2297956"/>
            <a:ext cx="609197" cy="581483"/>
            <a:chOff x="2332367" y="5605621"/>
            <a:chExt cx="414411" cy="434653"/>
          </a:xfrm>
        </p:grpSpPr>
        <p:sp>
          <p:nvSpPr>
            <p:cNvPr id="10" name="Oval 9">
              <a:extLst>
                <a:ext uri="{FF2B5EF4-FFF2-40B4-BE49-F238E27FC236}">
                  <a16:creationId xmlns:a16="http://schemas.microsoft.com/office/drawing/2014/main" id="{36D75135-7024-D4DB-9E52-A4E4C80BD68C}"/>
                </a:ext>
              </a:extLst>
            </p:cNvPr>
            <p:cNvSpPr/>
            <p:nvPr/>
          </p:nvSpPr>
          <p:spPr>
            <a:xfrm>
              <a:off x="2332367" y="5631540"/>
              <a:ext cx="405390" cy="38281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quot;Not Allowed&quot; Symbol 10">
              <a:extLst>
                <a:ext uri="{FF2B5EF4-FFF2-40B4-BE49-F238E27FC236}">
                  <a16:creationId xmlns:a16="http://schemas.microsoft.com/office/drawing/2014/main" id="{95A3DBEA-F104-08CC-E008-AD11024D164A}"/>
                </a:ext>
              </a:extLst>
            </p:cNvPr>
            <p:cNvSpPr/>
            <p:nvPr/>
          </p:nvSpPr>
          <p:spPr bwMode="gray">
            <a:xfrm>
              <a:off x="2332367" y="5605621"/>
              <a:ext cx="414411" cy="434653"/>
            </a:xfrm>
            <a:prstGeom prst="noSmoking">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2957"/>
                </a:solidFill>
                <a:effectLst/>
                <a:uLnTx/>
                <a:uFillTx/>
                <a:latin typeface="verdana"/>
                <a:ea typeface="+mn-ea"/>
                <a:cs typeface="+mn-cs"/>
              </a:endParaRPr>
            </a:p>
          </p:txBody>
        </p:sp>
      </p:grpSp>
      <p:grpSp>
        <p:nvGrpSpPr>
          <p:cNvPr id="13" name="Group 12">
            <a:extLst>
              <a:ext uri="{FF2B5EF4-FFF2-40B4-BE49-F238E27FC236}">
                <a16:creationId xmlns:a16="http://schemas.microsoft.com/office/drawing/2014/main" id="{DE6D8A27-9C82-F766-9EA4-EEDE8F652CA2}"/>
              </a:ext>
            </a:extLst>
          </p:cNvPr>
          <p:cNvGrpSpPr/>
          <p:nvPr/>
        </p:nvGrpSpPr>
        <p:grpSpPr>
          <a:xfrm>
            <a:off x="6039828" y="3315333"/>
            <a:ext cx="609197" cy="581483"/>
            <a:chOff x="2332367" y="5605621"/>
            <a:chExt cx="414411" cy="434653"/>
          </a:xfrm>
        </p:grpSpPr>
        <p:sp>
          <p:nvSpPr>
            <p:cNvPr id="14" name="Oval 13">
              <a:extLst>
                <a:ext uri="{FF2B5EF4-FFF2-40B4-BE49-F238E27FC236}">
                  <a16:creationId xmlns:a16="http://schemas.microsoft.com/office/drawing/2014/main" id="{48F1D519-D1FC-19D0-21A4-73C6E0851649}"/>
                </a:ext>
              </a:extLst>
            </p:cNvPr>
            <p:cNvSpPr/>
            <p:nvPr/>
          </p:nvSpPr>
          <p:spPr>
            <a:xfrm>
              <a:off x="2332367" y="5631540"/>
              <a:ext cx="405390" cy="38281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quot;Not Allowed&quot; Symbol 14">
              <a:extLst>
                <a:ext uri="{FF2B5EF4-FFF2-40B4-BE49-F238E27FC236}">
                  <a16:creationId xmlns:a16="http://schemas.microsoft.com/office/drawing/2014/main" id="{11129B38-6571-8AB9-CC50-DE816A7DB409}"/>
                </a:ext>
              </a:extLst>
            </p:cNvPr>
            <p:cNvSpPr/>
            <p:nvPr/>
          </p:nvSpPr>
          <p:spPr bwMode="gray">
            <a:xfrm>
              <a:off x="2332367" y="5605621"/>
              <a:ext cx="414411" cy="434653"/>
            </a:xfrm>
            <a:prstGeom prst="noSmoking">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2957"/>
                </a:solidFill>
                <a:effectLst/>
                <a:uLnTx/>
                <a:uFillTx/>
                <a:latin typeface="verdana"/>
                <a:ea typeface="+mn-ea"/>
                <a:cs typeface="+mn-cs"/>
              </a:endParaRPr>
            </a:p>
          </p:txBody>
        </p:sp>
      </p:grpSp>
      <p:grpSp>
        <p:nvGrpSpPr>
          <p:cNvPr id="17" name="Group 16">
            <a:extLst>
              <a:ext uri="{FF2B5EF4-FFF2-40B4-BE49-F238E27FC236}">
                <a16:creationId xmlns:a16="http://schemas.microsoft.com/office/drawing/2014/main" id="{E8C38EF7-60ED-DCE4-01E3-1E29A7EFCBBE}"/>
              </a:ext>
            </a:extLst>
          </p:cNvPr>
          <p:cNvGrpSpPr/>
          <p:nvPr/>
        </p:nvGrpSpPr>
        <p:grpSpPr>
          <a:xfrm>
            <a:off x="6046458" y="4325966"/>
            <a:ext cx="609197" cy="581483"/>
            <a:chOff x="2332367" y="5605621"/>
            <a:chExt cx="414411" cy="434653"/>
          </a:xfrm>
        </p:grpSpPr>
        <p:sp>
          <p:nvSpPr>
            <p:cNvPr id="18" name="Oval 17">
              <a:extLst>
                <a:ext uri="{FF2B5EF4-FFF2-40B4-BE49-F238E27FC236}">
                  <a16:creationId xmlns:a16="http://schemas.microsoft.com/office/drawing/2014/main" id="{5261EF6C-3D7C-D2CA-F595-9320134E7C11}"/>
                </a:ext>
              </a:extLst>
            </p:cNvPr>
            <p:cNvSpPr/>
            <p:nvPr/>
          </p:nvSpPr>
          <p:spPr>
            <a:xfrm>
              <a:off x="2332367" y="5631540"/>
              <a:ext cx="405390" cy="38281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quot;Not Allowed&quot; Symbol 18">
              <a:extLst>
                <a:ext uri="{FF2B5EF4-FFF2-40B4-BE49-F238E27FC236}">
                  <a16:creationId xmlns:a16="http://schemas.microsoft.com/office/drawing/2014/main" id="{E7C558A6-A4F9-71B8-00D5-E36881A6A8FC}"/>
                </a:ext>
              </a:extLst>
            </p:cNvPr>
            <p:cNvSpPr/>
            <p:nvPr/>
          </p:nvSpPr>
          <p:spPr bwMode="gray">
            <a:xfrm>
              <a:off x="2332367" y="5605621"/>
              <a:ext cx="414411" cy="434653"/>
            </a:xfrm>
            <a:prstGeom prst="noSmoking">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2957"/>
                </a:solidFill>
                <a:effectLst/>
                <a:uLnTx/>
                <a:uFillTx/>
                <a:latin typeface="verdana"/>
                <a:ea typeface="+mn-ea"/>
                <a:cs typeface="+mn-cs"/>
              </a:endParaRPr>
            </a:p>
          </p:txBody>
        </p:sp>
      </p:grpSp>
      <p:grpSp>
        <p:nvGrpSpPr>
          <p:cNvPr id="74" name="Group 73">
            <a:extLst>
              <a:ext uri="{FF2B5EF4-FFF2-40B4-BE49-F238E27FC236}">
                <a16:creationId xmlns:a16="http://schemas.microsoft.com/office/drawing/2014/main" id="{67158B02-4AE0-B511-092F-ED71C498CD95}"/>
              </a:ext>
            </a:extLst>
          </p:cNvPr>
          <p:cNvGrpSpPr/>
          <p:nvPr/>
        </p:nvGrpSpPr>
        <p:grpSpPr>
          <a:xfrm>
            <a:off x="6062732" y="5338096"/>
            <a:ext cx="609197" cy="581483"/>
            <a:chOff x="2332367" y="5605621"/>
            <a:chExt cx="414411" cy="434653"/>
          </a:xfrm>
        </p:grpSpPr>
        <p:sp>
          <p:nvSpPr>
            <p:cNvPr id="75" name="Oval 74">
              <a:extLst>
                <a:ext uri="{FF2B5EF4-FFF2-40B4-BE49-F238E27FC236}">
                  <a16:creationId xmlns:a16="http://schemas.microsoft.com/office/drawing/2014/main" id="{EDBD29BF-093B-0CC5-3B35-A8B4AE17654E}"/>
                </a:ext>
              </a:extLst>
            </p:cNvPr>
            <p:cNvSpPr/>
            <p:nvPr/>
          </p:nvSpPr>
          <p:spPr>
            <a:xfrm>
              <a:off x="2332367" y="5631540"/>
              <a:ext cx="405390" cy="38281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6" name="&quot;Not Allowed&quot; Symbol 75">
              <a:extLst>
                <a:ext uri="{FF2B5EF4-FFF2-40B4-BE49-F238E27FC236}">
                  <a16:creationId xmlns:a16="http://schemas.microsoft.com/office/drawing/2014/main" id="{EC721BF4-3A23-7F1D-E63B-E2FE25EEE218}"/>
                </a:ext>
              </a:extLst>
            </p:cNvPr>
            <p:cNvSpPr/>
            <p:nvPr/>
          </p:nvSpPr>
          <p:spPr bwMode="gray">
            <a:xfrm>
              <a:off x="2332367" y="5605621"/>
              <a:ext cx="414411" cy="434653"/>
            </a:xfrm>
            <a:prstGeom prst="noSmoking">
              <a:avLst/>
            </a:prstGeom>
            <a:solidFill>
              <a:srgbClr val="FF0000"/>
            </a:solidFill>
            <a:ln w="28575" cmpd="sng">
              <a:solidFill>
                <a:srgbClr val="FFFFFF"/>
              </a:solidFill>
              <a:miter lim="800000"/>
              <a:headEnd/>
              <a:tailEn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2957"/>
                </a:solidFill>
                <a:effectLst/>
                <a:uLnTx/>
                <a:uFillTx/>
                <a:latin typeface="verdana"/>
                <a:ea typeface="+mn-ea"/>
                <a:cs typeface="+mn-cs"/>
              </a:endParaRPr>
            </a:p>
          </p:txBody>
        </p:sp>
      </p:grpSp>
      <p:pic>
        <p:nvPicPr>
          <p:cNvPr id="27" name="Picture 26" descr="A person holding a pile of papers&#10;&#10;Description automatically generated">
            <a:extLst>
              <a:ext uri="{FF2B5EF4-FFF2-40B4-BE49-F238E27FC236}">
                <a16:creationId xmlns:a16="http://schemas.microsoft.com/office/drawing/2014/main" id="{59EBA582-FD60-5CAB-2121-7304A43D4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8239" y="973515"/>
            <a:ext cx="1661854" cy="5265117"/>
          </a:xfrm>
          <a:prstGeom prst="rect">
            <a:avLst/>
          </a:prstGeom>
        </p:spPr>
      </p:pic>
    </p:spTree>
    <p:extLst>
      <p:ext uri="{BB962C8B-B14F-4D97-AF65-F5344CB8AC3E}">
        <p14:creationId xmlns:p14="http://schemas.microsoft.com/office/powerpoint/2010/main" val="285172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olored funnel with black background&#10;&#10;Description automatically generated">
            <a:extLst>
              <a:ext uri="{FF2B5EF4-FFF2-40B4-BE49-F238E27FC236}">
                <a16:creationId xmlns:a16="http://schemas.microsoft.com/office/drawing/2014/main" id="{D29EA5DC-7384-A663-5F1A-0ADEEC0796BF}"/>
              </a:ext>
            </a:extLst>
          </p:cNvPr>
          <p:cNvPicPr>
            <a:picLocks noChangeAspect="1"/>
          </p:cNvPicPr>
          <p:nvPr/>
        </p:nvPicPr>
        <p:blipFill rotWithShape="1">
          <a:blip r:embed="rId3">
            <a:extLst>
              <a:ext uri="{28A0092B-C50C-407E-A947-70E740481C1C}">
                <a14:useLocalDpi xmlns:a14="http://schemas.microsoft.com/office/drawing/2010/main" val="0"/>
              </a:ext>
            </a:extLst>
          </a:blip>
          <a:srcRect l="262" t="3206" r="1" b="270"/>
          <a:stretch/>
        </p:blipFill>
        <p:spPr>
          <a:xfrm>
            <a:off x="1212112" y="1119963"/>
            <a:ext cx="3082648" cy="5043155"/>
          </a:xfrm>
          <a:prstGeom prst="rect">
            <a:avLst/>
          </a:prstGeom>
        </p:spPr>
      </p:pic>
      <p:sp>
        <p:nvSpPr>
          <p:cNvPr id="11" name="Callout: Line 10">
            <a:extLst>
              <a:ext uri="{FF2B5EF4-FFF2-40B4-BE49-F238E27FC236}">
                <a16:creationId xmlns:a16="http://schemas.microsoft.com/office/drawing/2014/main" id="{09DB0A7F-29A7-67CC-81D8-DC6687EC0B59}"/>
              </a:ext>
            </a:extLst>
          </p:cNvPr>
          <p:cNvSpPr/>
          <p:nvPr/>
        </p:nvSpPr>
        <p:spPr bwMode="gray">
          <a:xfrm>
            <a:off x="5832498" y="4097919"/>
            <a:ext cx="4680000" cy="540000"/>
          </a:xfrm>
          <a:prstGeom prst="borderCallout1">
            <a:avLst>
              <a:gd name="adj1" fmla="val 62589"/>
              <a:gd name="adj2" fmla="val -4678"/>
              <a:gd name="adj3" fmla="val 238147"/>
              <a:gd name="adj4" fmla="val -53214"/>
            </a:avLst>
          </a:prstGeom>
          <a:ln>
            <a:headEnd/>
            <a:tailEnd/>
          </a:ln>
        </p:spPr>
        <p:style>
          <a:lnRef idx="2">
            <a:schemeClr val="accent6"/>
          </a:lnRef>
          <a:fillRef idx="1">
            <a:schemeClr val="lt1"/>
          </a:fillRef>
          <a:effectRef idx="0">
            <a:schemeClr val="accent6"/>
          </a:effectRef>
          <a:fontRef idx="minor">
            <a:schemeClr val="dk1"/>
          </a:fontRef>
        </p:style>
        <p:txBody>
          <a:bodyPr wrap="none" lIns="0" tIns="0" rIns="0" bIns="0" rtlCol="0" anchor="ctr"/>
          <a:lstStyle/>
          <a:p>
            <a:pPr algn="ctr"/>
            <a:r>
              <a:rPr lang="en-BE" sz="1400">
                <a:latin typeface="+mj-lt"/>
              </a:rPr>
              <a:t>Example: further specifications</a:t>
            </a:r>
            <a:r>
              <a:rPr lang="en-GB" sz="1400">
                <a:latin typeface="+mj-lt"/>
              </a:rPr>
              <a:t> </a:t>
            </a:r>
            <a:r>
              <a:rPr lang="en-BE" sz="1400">
                <a:latin typeface="+mj-lt"/>
              </a:rPr>
              <a:t>and criteria</a:t>
            </a:r>
          </a:p>
        </p:txBody>
      </p:sp>
      <p:sp>
        <p:nvSpPr>
          <p:cNvPr id="3" name="Callout: Line 2">
            <a:extLst>
              <a:ext uri="{FF2B5EF4-FFF2-40B4-BE49-F238E27FC236}">
                <a16:creationId xmlns:a16="http://schemas.microsoft.com/office/drawing/2014/main" id="{F6F409CF-97F4-9E77-C6EE-88BA76539292}"/>
              </a:ext>
            </a:extLst>
          </p:cNvPr>
          <p:cNvSpPr/>
          <p:nvPr/>
        </p:nvSpPr>
        <p:spPr bwMode="gray">
          <a:xfrm>
            <a:off x="5832498" y="3233551"/>
            <a:ext cx="4680000" cy="540000"/>
          </a:xfrm>
          <a:prstGeom prst="borderCallout1">
            <a:avLst>
              <a:gd name="adj1" fmla="val 59197"/>
              <a:gd name="adj2" fmla="val -4408"/>
              <a:gd name="adj3" fmla="val 223943"/>
              <a:gd name="adj4" fmla="val -52112"/>
            </a:avLst>
          </a:prstGeom>
          <a:ln>
            <a:headEnd/>
            <a:tailEnd/>
          </a:ln>
        </p:spPr>
        <p:style>
          <a:lnRef idx="2">
            <a:schemeClr val="accent5"/>
          </a:lnRef>
          <a:fillRef idx="1">
            <a:schemeClr val="lt1"/>
          </a:fillRef>
          <a:effectRef idx="0">
            <a:schemeClr val="accent5"/>
          </a:effectRef>
          <a:fontRef idx="minor">
            <a:schemeClr val="dk1"/>
          </a:fontRef>
        </p:style>
        <p:txBody>
          <a:bodyPr wrap="none" lIns="0" tIns="0" rIns="0" bIns="0" rtlCol="0" anchor="ctr"/>
          <a:lstStyle/>
          <a:p>
            <a:pPr algn="ctr"/>
            <a:r>
              <a:rPr lang="en-GB" sz="1400">
                <a:latin typeface="+mj-lt"/>
              </a:rPr>
              <a:t>Example:</a:t>
            </a:r>
            <a:r>
              <a:rPr lang="en-BE" sz="1400">
                <a:latin typeface="+mj-lt"/>
              </a:rPr>
              <a:t> internal list of all inducements </a:t>
            </a:r>
            <a:endParaRPr lang="en-GB" sz="1400">
              <a:latin typeface="+mj-lt"/>
            </a:endParaRPr>
          </a:p>
          <a:p>
            <a:pPr algn="ctr"/>
            <a:r>
              <a:rPr lang="en-BE" sz="1400">
                <a:latin typeface="+mj-lt"/>
              </a:rPr>
              <a:t>and records of tests</a:t>
            </a:r>
            <a:r>
              <a:rPr lang="en-GB" sz="1400">
                <a:latin typeface="+mj-lt"/>
              </a:rPr>
              <a:t> </a:t>
            </a:r>
            <a:r>
              <a:rPr lang="en-BE" sz="1400">
                <a:latin typeface="+mj-lt"/>
              </a:rPr>
              <a:t>performed</a:t>
            </a:r>
          </a:p>
        </p:txBody>
      </p:sp>
      <p:sp>
        <p:nvSpPr>
          <p:cNvPr id="10" name="Callout: Line 9">
            <a:extLst>
              <a:ext uri="{FF2B5EF4-FFF2-40B4-BE49-F238E27FC236}">
                <a16:creationId xmlns:a16="http://schemas.microsoft.com/office/drawing/2014/main" id="{B5D67E6B-8D41-13CB-E47D-B1DDDB71C6F4}"/>
              </a:ext>
            </a:extLst>
          </p:cNvPr>
          <p:cNvSpPr/>
          <p:nvPr/>
        </p:nvSpPr>
        <p:spPr bwMode="gray">
          <a:xfrm>
            <a:off x="5832498" y="2324197"/>
            <a:ext cx="4680000" cy="540000"/>
          </a:xfrm>
          <a:prstGeom prst="borderCallout1">
            <a:avLst>
              <a:gd name="adj1" fmla="val 62724"/>
              <a:gd name="adj2" fmla="val -2609"/>
              <a:gd name="adj3" fmla="val 225450"/>
              <a:gd name="adj4" fmla="val -50838"/>
            </a:avLst>
          </a:prstGeom>
          <a:ln>
            <a:headEnd/>
            <a:tailEnd/>
          </a:ln>
        </p:spPr>
        <p:style>
          <a:lnRef idx="2">
            <a:schemeClr val="accent3"/>
          </a:lnRef>
          <a:fillRef idx="1">
            <a:schemeClr val="lt1"/>
          </a:fillRef>
          <a:effectRef idx="0">
            <a:schemeClr val="accent3"/>
          </a:effectRef>
          <a:fontRef idx="minor">
            <a:schemeClr val="dk1"/>
          </a:fontRef>
        </p:style>
        <p:txBody>
          <a:bodyPr wrap="none" lIns="0" tIns="0" rIns="0" bIns="0" rtlCol="0" anchor="ctr"/>
          <a:lstStyle/>
          <a:p>
            <a:pPr algn="ctr"/>
            <a:r>
              <a:rPr lang="en-GB" sz="1400">
                <a:latin typeface="+mj-lt"/>
              </a:rPr>
              <a:t>Example: no bonuses…</a:t>
            </a:r>
            <a:endParaRPr lang="en-BE" sz="1400">
              <a:latin typeface="+mj-lt"/>
            </a:endParaRPr>
          </a:p>
        </p:txBody>
      </p:sp>
      <p:sp>
        <p:nvSpPr>
          <p:cNvPr id="2" name="Title 1">
            <a:extLst>
              <a:ext uri="{FF2B5EF4-FFF2-40B4-BE49-F238E27FC236}">
                <a16:creationId xmlns:a16="http://schemas.microsoft.com/office/drawing/2014/main" id="{C4E6DED7-E206-E674-2E18-1172367F4F27}"/>
              </a:ext>
            </a:extLst>
          </p:cNvPr>
          <p:cNvSpPr>
            <a:spLocks noGrp="1"/>
          </p:cNvSpPr>
          <p:nvPr>
            <p:ph type="title"/>
          </p:nvPr>
        </p:nvSpPr>
        <p:spPr>
          <a:xfrm>
            <a:off x="527051" y="395288"/>
            <a:ext cx="11330516" cy="861774"/>
          </a:xfrm>
        </p:spPr>
        <p:txBody>
          <a:bodyPr/>
          <a:lstStyle/>
          <a:p>
            <a:r>
              <a:rPr kumimoji="0" lang="en-BE"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Inducements test</a:t>
            </a:r>
            <a:r>
              <a:rPr kumimoji="0" lang="en-GB"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t>*</a:t>
            </a:r>
            <a:r>
              <a:rPr lang="en-BE" kern="1200">
                <a:solidFill>
                  <a:srgbClr val="002060"/>
                </a:solidFill>
              </a:rPr>
              <a:t>: too many limitations!</a:t>
            </a:r>
            <a:br>
              <a:rPr kumimoji="0" lang="en-US" sz="2800" b="1" i="0" u="none" strike="noStrike" kern="1200" cap="none" spc="0" normalizeH="0" baseline="0" noProof="0">
                <a:ln>
                  <a:noFill/>
                </a:ln>
                <a:solidFill>
                  <a:srgbClr val="002060"/>
                </a:solidFill>
                <a:effectLst/>
                <a:uLnTx/>
                <a:uFillTx/>
                <a:latin typeface="Verdana" pitchFamily="34" charset="0"/>
                <a:ea typeface="+mj-ea"/>
                <a:cs typeface="Arial" pitchFamily="34" charset="0"/>
              </a:rPr>
            </a:br>
            <a:endParaRPr lang="en-BE"/>
          </a:p>
        </p:txBody>
      </p:sp>
      <p:sp>
        <p:nvSpPr>
          <p:cNvPr id="15" name="TextBox 14">
            <a:extLst>
              <a:ext uri="{FF2B5EF4-FFF2-40B4-BE49-F238E27FC236}">
                <a16:creationId xmlns:a16="http://schemas.microsoft.com/office/drawing/2014/main" id="{AD2E888E-4846-1B8A-00A0-3AC7D0F5CB15}"/>
              </a:ext>
            </a:extLst>
          </p:cNvPr>
          <p:cNvSpPr txBox="1"/>
          <p:nvPr/>
        </p:nvSpPr>
        <p:spPr>
          <a:xfrm>
            <a:off x="1760580" y="2214593"/>
            <a:ext cx="1976286" cy="584775"/>
          </a:xfrm>
          <a:prstGeom prst="rect">
            <a:avLst/>
          </a:prstGeom>
          <a:noFill/>
        </p:spPr>
        <p:txBody>
          <a:bodyPr wrap="square" rtlCol="0">
            <a:spAutoFit/>
          </a:bodyPr>
          <a:lstStyle>
            <a:defPPr>
              <a:defRPr lang="en-US"/>
            </a:defPPr>
            <a:lvl1pPr algn="ctr">
              <a:defRPr b="1">
                <a:solidFill>
                  <a:schemeClr val="bg1"/>
                </a:solidFill>
                <a:effectLst>
                  <a:outerShdw blurRad="38100" dist="38100" dir="2700000" algn="tl">
                    <a:srgbClr val="000000">
                      <a:alpha val="43137"/>
                    </a:srgbClr>
                  </a:outerShdw>
                </a:effectLst>
              </a:defRPr>
            </a:lvl1pPr>
          </a:lstStyle>
          <a:p>
            <a:r>
              <a:rPr lang="en-GB" sz="1600"/>
              <a:t>4 overarching principles</a:t>
            </a:r>
            <a:endParaRPr lang="en-BE" sz="1600"/>
          </a:p>
        </p:txBody>
      </p:sp>
      <p:sp>
        <p:nvSpPr>
          <p:cNvPr id="16" name="TextBox 15">
            <a:extLst>
              <a:ext uri="{FF2B5EF4-FFF2-40B4-BE49-F238E27FC236}">
                <a16:creationId xmlns:a16="http://schemas.microsoft.com/office/drawing/2014/main" id="{D77C7E7A-DF84-047A-F25A-4CC629601AF8}"/>
              </a:ext>
            </a:extLst>
          </p:cNvPr>
          <p:cNvSpPr txBox="1"/>
          <p:nvPr/>
        </p:nvSpPr>
        <p:spPr>
          <a:xfrm>
            <a:off x="2090527" y="3128266"/>
            <a:ext cx="1317714" cy="738664"/>
          </a:xfrm>
          <a:prstGeom prst="rect">
            <a:avLst/>
          </a:prstGeom>
          <a:noFill/>
        </p:spPr>
        <p:txBody>
          <a:bodyPr wrap="square" rtlCol="0">
            <a:spAutoFit/>
          </a:bodyPr>
          <a:lstStyle>
            <a:defPPr>
              <a:defRPr lang="en-US"/>
            </a:defPPr>
            <a:lvl1pPr algn="ctr">
              <a:defRPr b="1">
                <a:solidFill>
                  <a:schemeClr val="bg1"/>
                </a:solidFill>
                <a:effectLst>
                  <a:outerShdw blurRad="38100" dist="38100" dir="2700000" algn="tl">
                    <a:srgbClr val="000000">
                      <a:alpha val="43137"/>
                    </a:srgbClr>
                  </a:outerShdw>
                </a:effectLst>
              </a:defRPr>
            </a:lvl1pPr>
          </a:lstStyle>
          <a:p>
            <a:r>
              <a:rPr lang="en-GB" sz="1400"/>
              <a:t>+ 6 cumulative criteria </a:t>
            </a:r>
            <a:endParaRPr lang="en-BE" sz="1400"/>
          </a:p>
        </p:txBody>
      </p:sp>
      <p:sp>
        <p:nvSpPr>
          <p:cNvPr id="24" name="TextBox 23">
            <a:extLst>
              <a:ext uri="{FF2B5EF4-FFF2-40B4-BE49-F238E27FC236}">
                <a16:creationId xmlns:a16="http://schemas.microsoft.com/office/drawing/2014/main" id="{ED0B2097-B358-7FE8-21CC-DDDB8A5B4198}"/>
              </a:ext>
            </a:extLst>
          </p:cNvPr>
          <p:cNvSpPr txBox="1"/>
          <p:nvPr/>
        </p:nvSpPr>
        <p:spPr>
          <a:xfrm>
            <a:off x="2189625" y="4337689"/>
            <a:ext cx="1129608" cy="507831"/>
          </a:xfrm>
          <a:prstGeom prst="rect">
            <a:avLst/>
          </a:prstGeom>
          <a:noFill/>
          <a:ln>
            <a:noFill/>
          </a:ln>
        </p:spPr>
        <p:txBody>
          <a:bodyPr wrap="square" rtlCol="0">
            <a:spAutoFit/>
          </a:bodyPr>
          <a:lstStyle>
            <a:defPPr>
              <a:defRPr lang="en-US"/>
            </a:defPPr>
            <a:lvl1pPr algn="ctr">
              <a:defRPr b="1">
                <a:solidFill>
                  <a:schemeClr val="bg1"/>
                </a:solidFill>
                <a:effectLst>
                  <a:outerShdw blurRad="38100" dist="38100" dir="2700000" algn="tl">
                    <a:srgbClr val="000000">
                      <a:alpha val="43137"/>
                    </a:srgbClr>
                  </a:outerShdw>
                </a:effectLst>
              </a:defRPr>
            </a:lvl1pPr>
          </a:lstStyle>
          <a:p>
            <a:r>
              <a:rPr lang="en-GB" sz="900"/>
              <a:t>+ </a:t>
            </a:r>
          </a:p>
          <a:p>
            <a:r>
              <a:rPr lang="en-GB" sz="900"/>
              <a:t>Additional bureaucracy</a:t>
            </a:r>
            <a:endParaRPr lang="en-BE" sz="900"/>
          </a:p>
        </p:txBody>
      </p:sp>
      <p:sp>
        <p:nvSpPr>
          <p:cNvPr id="12" name="TextBox 11">
            <a:extLst>
              <a:ext uri="{FF2B5EF4-FFF2-40B4-BE49-F238E27FC236}">
                <a16:creationId xmlns:a16="http://schemas.microsoft.com/office/drawing/2014/main" id="{1F1858D7-D989-1C8A-1309-EF3CECBBB739}"/>
              </a:ext>
            </a:extLst>
          </p:cNvPr>
          <p:cNvSpPr txBox="1"/>
          <p:nvPr/>
        </p:nvSpPr>
        <p:spPr>
          <a:xfrm>
            <a:off x="1400689" y="1371116"/>
            <a:ext cx="2696071" cy="400110"/>
          </a:xfrm>
          <a:prstGeom prst="rect">
            <a:avLst/>
          </a:prstGeom>
          <a:noFill/>
        </p:spPr>
        <p:txBody>
          <a:bodyPr wrap="square" rtlCol="0">
            <a:spAutoFit/>
          </a:bodyPr>
          <a:lstStyle/>
          <a:p>
            <a:pPr algn="ctr">
              <a:defRPr/>
            </a:pPr>
            <a:r>
              <a:rPr lang="en-GB" sz="2000" b="1">
                <a:solidFill>
                  <a:schemeClr val="bg1"/>
                </a:solidFill>
                <a:effectLst>
                  <a:outerShdw blurRad="38100" dist="38100" dir="2700000" algn="tl">
                    <a:srgbClr val="000000">
                      <a:alpha val="43137"/>
                    </a:srgbClr>
                  </a:outerShdw>
                </a:effectLst>
              </a:rPr>
              <a:t>IDD robust rules</a:t>
            </a:r>
            <a:endParaRPr lang="en-BE" sz="2000">
              <a:solidFill>
                <a:schemeClr val="bg1"/>
              </a:solidFill>
              <a:effectLst>
                <a:outerShdw blurRad="38100" dist="38100" dir="2700000" algn="tl">
                  <a:srgbClr val="000000">
                    <a:alpha val="43137"/>
                  </a:srgbClr>
                </a:outerShdw>
              </a:effectLst>
            </a:endParaRPr>
          </a:p>
        </p:txBody>
      </p:sp>
      <p:sp>
        <p:nvSpPr>
          <p:cNvPr id="9" name="Callout: Line 8">
            <a:extLst>
              <a:ext uri="{FF2B5EF4-FFF2-40B4-BE49-F238E27FC236}">
                <a16:creationId xmlns:a16="http://schemas.microsoft.com/office/drawing/2014/main" id="{E449D95F-0C4D-AF72-E260-E1694302B387}"/>
              </a:ext>
            </a:extLst>
          </p:cNvPr>
          <p:cNvSpPr/>
          <p:nvPr/>
        </p:nvSpPr>
        <p:spPr bwMode="gray">
          <a:xfrm>
            <a:off x="5832498" y="1414843"/>
            <a:ext cx="4680000" cy="540000"/>
          </a:xfrm>
          <a:prstGeom prst="borderCallout1">
            <a:avLst>
              <a:gd name="adj1" fmla="val 58274"/>
              <a:gd name="adj2" fmla="val -2823"/>
              <a:gd name="adj3" fmla="val 212949"/>
              <a:gd name="adj4" fmla="val -45474"/>
            </a:avLst>
          </a:prstGeom>
          <a:ln>
            <a:headEnd/>
            <a:tailEnd/>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r>
              <a:rPr lang="en-GB" sz="1400">
                <a:latin typeface="+mj-lt"/>
                <a:cs typeface="+mn-cs"/>
              </a:rPr>
              <a:t>Example: </a:t>
            </a:r>
            <a:r>
              <a:rPr lang="en-GB" sz="1400" err="1">
                <a:latin typeface="+mj-lt"/>
                <a:cs typeface="+mn-cs"/>
              </a:rPr>
              <a:t>i</a:t>
            </a:r>
            <a:r>
              <a:rPr lang="en-BE" sz="1400">
                <a:latin typeface="+mj-lt"/>
                <a:cs typeface="+mn-cs"/>
              </a:rPr>
              <a:t>dentical remuneration </a:t>
            </a:r>
          </a:p>
          <a:p>
            <a:pPr algn="ctr"/>
            <a:r>
              <a:rPr lang="en-BE" sz="1400">
                <a:latin typeface="+mj-lt"/>
                <a:cs typeface="+mn-cs"/>
              </a:rPr>
              <a:t> for different products sold</a:t>
            </a:r>
            <a:endParaRPr lang="en-BE" sz="1050">
              <a:latin typeface="+mj-lt"/>
              <a:cs typeface="+mn-cs"/>
            </a:endParaRPr>
          </a:p>
        </p:txBody>
      </p:sp>
      <p:sp>
        <p:nvSpPr>
          <p:cNvPr id="28" name="TextBox 27">
            <a:extLst>
              <a:ext uri="{FF2B5EF4-FFF2-40B4-BE49-F238E27FC236}">
                <a16:creationId xmlns:a16="http://schemas.microsoft.com/office/drawing/2014/main" id="{BCCB61BD-C421-0215-A61A-8941594ADB5F}"/>
              </a:ext>
            </a:extLst>
          </p:cNvPr>
          <p:cNvSpPr txBox="1"/>
          <p:nvPr/>
        </p:nvSpPr>
        <p:spPr>
          <a:xfrm>
            <a:off x="6576069" y="6229525"/>
            <a:ext cx="4883889" cy="369332"/>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BE" b="1" i="0" u="none" strike="noStrike" kern="1200" cap="none" spc="0" normalizeH="0" baseline="0" noProof="0">
                <a:ln>
                  <a:noFill/>
                </a:ln>
                <a:solidFill>
                  <a:srgbClr val="FF0000"/>
                </a:solidFill>
                <a:effectLst/>
                <a:uLnTx/>
                <a:uFillTx/>
                <a:latin typeface="verdana"/>
                <a:ea typeface="+mn-ea"/>
                <a:cs typeface="+mn-cs"/>
              </a:rPr>
              <a:t>Substantial changes are needed!</a:t>
            </a:r>
            <a:endParaRPr kumimoji="0" lang="en-GB" b="1" i="0" u="none" strike="noStrike" kern="1200" cap="none" spc="0" normalizeH="0" baseline="0" noProof="0">
              <a:ln>
                <a:noFill/>
              </a:ln>
              <a:solidFill>
                <a:srgbClr val="FF0000"/>
              </a:solidFill>
              <a:effectLst/>
              <a:uLnTx/>
              <a:uFillTx/>
              <a:latin typeface="verdana"/>
              <a:ea typeface="+mn-ea"/>
              <a:cs typeface="+mn-cs"/>
            </a:endParaRPr>
          </a:p>
        </p:txBody>
      </p:sp>
      <p:pic>
        <p:nvPicPr>
          <p:cNvPr id="29" name="Graphic 28" descr="Arrow: Slight curve with solid fill">
            <a:extLst>
              <a:ext uri="{FF2B5EF4-FFF2-40B4-BE49-F238E27FC236}">
                <a16:creationId xmlns:a16="http://schemas.microsoft.com/office/drawing/2014/main" id="{96A80A48-DCA8-894F-6A6A-04418880F7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3623" y="5987968"/>
            <a:ext cx="852446" cy="852446"/>
          </a:xfrm>
          <a:prstGeom prst="rect">
            <a:avLst/>
          </a:prstGeom>
        </p:spPr>
      </p:pic>
      <p:sp>
        <p:nvSpPr>
          <p:cNvPr id="23" name="TextBox 22">
            <a:extLst>
              <a:ext uri="{FF2B5EF4-FFF2-40B4-BE49-F238E27FC236}">
                <a16:creationId xmlns:a16="http://schemas.microsoft.com/office/drawing/2014/main" id="{BF8E9AE3-E572-DF2D-1F97-CE18F3F7A434}"/>
              </a:ext>
            </a:extLst>
          </p:cNvPr>
          <p:cNvSpPr txBox="1"/>
          <p:nvPr/>
        </p:nvSpPr>
        <p:spPr>
          <a:xfrm>
            <a:off x="2246103" y="5223467"/>
            <a:ext cx="776910" cy="461665"/>
          </a:xfrm>
          <a:prstGeom prst="rect">
            <a:avLst/>
          </a:prstGeom>
          <a:noFill/>
          <a:ln>
            <a:noFill/>
          </a:ln>
        </p:spPr>
        <p:txBody>
          <a:bodyPr wrap="square" rtlCol="0">
            <a:spAutoFit/>
          </a:bodyPr>
          <a:lstStyle>
            <a:defPPr>
              <a:defRPr lang="en-US"/>
            </a:defPPr>
            <a:lvl1pPr algn="ctr">
              <a:defRPr b="1">
                <a:solidFill>
                  <a:schemeClr val="bg1"/>
                </a:solidFill>
                <a:effectLst>
                  <a:outerShdw blurRad="38100" dist="38100" dir="2700000" algn="tl">
                    <a:srgbClr val="000000">
                      <a:alpha val="43137"/>
                    </a:srgbClr>
                  </a:outerShdw>
                </a:effectLst>
              </a:defRPr>
            </a:lvl1pPr>
          </a:lstStyle>
          <a:p>
            <a:r>
              <a:rPr lang="en-GB" sz="800"/>
              <a:t>+ More </a:t>
            </a:r>
          </a:p>
          <a:p>
            <a:r>
              <a:rPr lang="en-GB" sz="800"/>
              <a:t>detailed </a:t>
            </a:r>
          </a:p>
          <a:p>
            <a:r>
              <a:rPr lang="en-BE" sz="800"/>
              <a:t>Level 2</a:t>
            </a:r>
            <a:endParaRPr lang="en-GB" sz="800"/>
          </a:p>
        </p:txBody>
      </p:sp>
      <p:sp>
        <p:nvSpPr>
          <p:cNvPr id="7" name="Isosceles Triangle 6">
            <a:extLst>
              <a:ext uri="{FF2B5EF4-FFF2-40B4-BE49-F238E27FC236}">
                <a16:creationId xmlns:a16="http://schemas.microsoft.com/office/drawing/2014/main" id="{EC1259C6-4D5C-4FE0-083D-22926DE52ADA}"/>
              </a:ext>
            </a:extLst>
          </p:cNvPr>
          <p:cNvSpPr/>
          <p:nvPr/>
        </p:nvSpPr>
        <p:spPr bwMode="gray">
          <a:xfrm rot="14289688">
            <a:off x="2440051" y="5471746"/>
            <a:ext cx="686902" cy="1231062"/>
          </a:xfrm>
          <a:prstGeom prst="triangle">
            <a:avLst>
              <a:gd name="adj" fmla="val 76264"/>
            </a:avLst>
          </a:prstGeom>
          <a:solidFill>
            <a:schemeClr val="bg1"/>
          </a:solidFill>
          <a:ln w="28575" cmpd="sng">
            <a:noFill/>
            <a:miter lim="800000"/>
            <a:headEnd/>
            <a:tailEnd/>
          </a:ln>
          <a:effectLst/>
        </p:spPr>
        <p:txBody>
          <a:bodyPr wrap="none" lIns="0" tIns="0" rIns="0" bIns="0" rtlCol="0" anchor="ctr"/>
          <a:lstStyle/>
          <a:p>
            <a:pPr algn="ctr"/>
            <a:endParaRPr lang="en-BE">
              <a:latin typeface="+mj-lt"/>
              <a:cs typeface="+mn-cs"/>
            </a:endParaRPr>
          </a:p>
        </p:txBody>
      </p:sp>
      <p:sp>
        <p:nvSpPr>
          <p:cNvPr id="20" name="TextBox 19">
            <a:extLst>
              <a:ext uri="{FF2B5EF4-FFF2-40B4-BE49-F238E27FC236}">
                <a16:creationId xmlns:a16="http://schemas.microsoft.com/office/drawing/2014/main" id="{9354BC02-D6F4-E13F-B9A3-9315257256E0}"/>
              </a:ext>
            </a:extLst>
          </p:cNvPr>
          <p:cNvSpPr txBox="1"/>
          <p:nvPr/>
        </p:nvSpPr>
        <p:spPr>
          <a:xfrm>
            <a:off x="2857806" y="5638113"/>
            <a:ext cx="7654692"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1">
                <a:solidFill>
                  <a:srgbClr val="FF0000"/>
                </a:solidFill>
                <a:latin typeface="verdana"/>
              </a:rPr>
              <a:t>= Excessive restrictions or impediments to inducements</a:t>
            </a:r>
            <a:endParaRPr kumimoji="0" lang="en-GB" b="1" i="0" u="none" strike="noStrike" kern="1200" cap="none" spc="0" normalizeH="0" baseline="0" noProof="0">
              <a:ln>
                <a:noFill/>
              </a:ln>
              <a:solidFill>
                <a:srgbClr val="FF0000"/>
              </a:solidFill>
              <a:effectLst/>
              <a:uLnTx/>
              <a:uFillTx/>
              <a:latin typeface="verdana"/>
              <a:ea typeface="+mn-ea"/>
              <a:cs typeface="+mn-cs"/>
            </a:endParaRPr>
          </a:p>
        </p:txBody>
      </p:sp>
      <p:sp>
        <p:nvSpPr>
          <p:cNvPr id="4" name="TextBox 3">
            <a:extLst>
              <a:ext uri="{FF2B5EF4-FFF2-40B4-BE49-F238E27FC236}">
                <a16:creationId xmlns:a16="http://schemas.microsoft.com/office/drawing/2014/main" id="{386E2D75-0926-FC19-6851-18CDC37A76F3}"/>
              </a:ext>
            </a:extLst>
          </p:cNvPr>
          <p:cNvSpPr txBox="1"/>
          <p:nvPr/>
        </p:nvSpPr>
        <p:spPr>
          <a:xfrm>
            <a:off x="8252952" y="6580651"/>
            <a:ext cx="3505620" cy="246221"/>
          </a:xfrm>
          <a:prstGeom prst="rect">
            <a:avLst/>
          </a:prstGeom>
          <a:noFill/>
        </p:spPr>
        <p:txBody>
          <a:bodyPr wrap="square" lIns="91440" tIns="45720" rIns="91440" bIns="45720" anchor="t">
            <a:spAutoFit/>
          </a:bodyPr>
          <a:lstStyle/>
          <a:p>
            <a:pPr algn="r">
              <a:defRPr/>
            </a:pPr>
            <a:r>
              <a:rPr lang="en-BE" sz="1000">
                <a:solidFill>
                  <a:srgbClr val="002060"/>
                </a:solidFill>
              </a:rPr>
              <a:t>*Based on the RIS Council’s text</a:t>
            </a:r>
          </a:p>
        </p:txBody>
      </p:sp>
    </p:spTree>
    <p:extLst>
      <p:ext uri="{BB962C8B-B14F-4D97-AF65-F5344CB8AC3E}">
        <p14:creationId xmlns:p14="http://schemas.microsoft.com/office/powerpoint/2010/main" val="31355267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L4WJQQ1VOEKcS1nfEVEGZ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XlMbOnpH0mi3rNwAdyn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ULZJS2tUEKrfcGJnbDQr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4VYq76fyN0.1GQC1zKC8G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ctpyk3sqb0yaqSEDqoob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JXszBd6QjU2tt.rzzDY6_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VdWQMFJ6kC7FB13i0_5m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lULZJS2tUEKrfcGJnbDQ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4VYq76fyN0.1GQC1zKC8G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A_slide_coverinterieur_IB_4">
  <a:themeElements>
    <a:clrScheme name="IE-ColourScheme">
      <a:dk1>
        <a:srgbClr val="002957"/>
      </a:dk1>
      <a:lt1>
        <a:srgbClr val="FFFFFF"/>
      </a:lt1>
      <a:dk2>
        <a:srgbClr val="002957"/>
      </a:dk2>
      <a:lt2>
        <a:srgbClr val="FED41D"/>
      </a:lt2>
      <a:accent1>
        <a:srgbClr val="002957"/>
      </a:accent1>
      <a:accent2>
        <a:srgbClr val="82C55B"/>
      </a:accent2>
      <a:accent3>
        <a:srgbClr val="FED41D"/>
      </a:accent3>
      <a:accent4>
        <a:srgbClr val="034DA2"/>
      </a:accent4>
      <a:accent5>
        <a:srgbClr val="F78F1E"/>
      </a:accent5>
      <a:accent6>
        <a:srgbClr val="662D91"/>
      </a:accent6>
      <a:hlink>
        <a:srgbClr val="4694D0"/>
      </a:hlink>
      <a:folHlink>
        <a:srgbClr val="A0C736"/>
      </a:folHlink>
    </a:clrScheme>
    <a:fontScheme name="CEA_font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034DA2"/>
        </a:solidFill>
        <a:ln w="28575" cmpd="sng">
          <a:solidFill>
            <a:srgbClr val="FFFFFF"/>
          </a:solidFill>
          <a:miter lim="800000"/>
          <a:headEnd/>
          <a:tailEnd/>
        </a:ln>
        <a:effectLst>
          <a:outerShdw dist="53882" dir="2700000" algn="ctr" rotWithShape="0">
            <a:srgbClr val="292929">
              <a:alpha val="50000"/>
            </a:srgbClr>
          </a:outerShdw>
        </a:effectLst>
      </a:spPr>
      <a:bodyPr wrap="none" lIns="0" tIns="0" rIns="0" bIns="0" anchor="ctr"/>
      <a:lstStyle>
        <a:defPPr>
          <a:defRPr>
            <a:latin typeface="+mj-lt"/>
            <a:cs typeface="+mn-cs"/>
          </a:defRPr>
        </a:defPPr>
      </a:lstStyle>
    </a:sp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CEA_slide_coverinterieur_IB_4">
  <a:themeElements>
    <a:clrScheme name="IE-ColourScheme">
      <a:dk1>
        <a:srgbClr val="002957"/>
      </a:dk1>
      <a:lt1>
        <a:srgbClr val="FFFFFF"/>
      </a:lt1>
      <a:dk2>
        <a:srgbClr val="002957"/>
      </a:dk2>
      <a:lt2>
        <a:srgbClr val="FED41D"/>
      </a:lt2>
      <a:accent1>
        <a:srgbClr val="002957"/>
      </a:accent1>
      <a:accent2>
        <a:srgbClr val="82C55B"/>
      </a:accent2>
      <a:accent3>
        <a:srgbClr val="FED41D"/>
      </a:accent3>
      <a:accent4>
        <a:srgbClr val="034DA2"/>
      </a:accent4>
      <a:accent5>
        <a:srgbClr val="F78F1E"/>
      </a:accent5>
      <a:accent6>
        <a:srgbClr val="662D91"/>
      </a:accent6>
      <a:hlink>
        <a:srgbClr val="4694D0"/>
      </a:hlink>
      <a:folHlink>
        <a:srgbClr val="A0C736"/>
      </a:folHlink>
    </a:clrScheme>
    <a:fontScheme name="CEA_font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034DA2"/>
        </a:solidFill>
        <a:ln w="28575" cmpd="sng">
          <a:solidFill>
            <a:srgbClr val="FFFFFF"/>
          </a:solidFill>
          <a:miter lim="800000"/>
          <a:headEnd/>
          <a:tailEnd/>
        </a:ln>
        <a:effectLst>
          <a:outerShdw dist="53882" dir="2700000" algn="ctr" rotWithShape="0">
            <a:srgbClr val="292929">
              <a:alpha val="50000"/>
            </a:srgbClr>
          </a:outerShdw>
        </a:effectLst>
      </a:spPr>
      <a:bodyPr wrap="none" lIns="0" tIns="0" rIns="0" bIns="0" anchor="ctr"/>
      <a:lstStyle>
        <a:defPPr>
          <a:defRPr>
            <a:latin typeface="+mj-lt"/>
            <a:cs typeface="+mn-cs"/>
          </a:defRPr>
        </a:defPPr>
      </a:lstStyle>
    </a:sp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EA_slide_coverinterieur_IB_4">
  <a:themeElements>
    <a:clrScheme name="IE-ColourScheme">
      <a:dk1>
        <a:srgbClr val="002957"/>
      </a:dk1>
      <a:lt1>
        <a:srgbClr val="FFFFFF"/>
      </a:lt1>
      <a:dk2>
        <a:srgbClr val="002957"/>
      </a:dk2>
      <a:lt2>
        <a:srgbClr val="FED41D"/>
      </a:lt2>
      <a:accent1>
        <a:srgbClr val="002957"/>
      </a:accent1>
      <a:accent2>
        <a:srgbClr val="82C55B"/>
      </a:accent2>
      <a:accent3>
        <a:srgbClr val="FED41D"/>
      </a:accent3>
      <a:accent4>
        <a:srgbClr val="034DA2"/>
      </a:accent4>
      <a:accent5>
        <a:srgbClr val="F78F1E"/>
      </a:accent5>
      <a:accent6>
        <a:srgbClr val="662D91"/>
      </a:accent6>
      <a:hlink>
        <a:srgbClr val="4694D0"/>
      </a:hlink>
      <a:folHlink>
        <a:srgbClr val="A0C736"/>
      </a:folHlink>
    </a:clrScheme>
    <a:fontScheme name="CEA_font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034DA2"/>
        </a:solidFill>
        <a:ln w="28575" cmpd="sng">
          <a:solidFill>
            <a:srgbClr val="FFFFFF"/>
          </a:solidFill>
          <a:miter lim="800000"/>
          <a:headEnd/>
          <a:tailEnd/>
        </a:ln>
        <a:effectLst>
          <a:outerShdw dist="53882" dir="2700000" algn="ctr" rotWithShape="0">
            <a:srgbClr val="292929">
              <a:alpha val="50000"/>
            </a:srgbClr>
          </a:outerShdw>
        </a:effectLst>
      </a:spPr>
      <a:bodyPr wrap="none" lIns="0" tIns="0" rIns="0" bIns="0" anchor="ctr"/>
      <a:lstStyle>
        <a:defPPr>
          <a:defRPr>
            <a:latin typeface="+mj-lt"/>
            <a:cs typeface="+mn-cs"/>
          </a:defRPr>
        </a:defPPr>
      </a:lstStyle>
    </a:sp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eedback_x0020_type xmlns="1874315a-e476-4df9-819f-378629d4e989" xsi:nil="true"/>
    <Deadline xmlns="1874315a-e476-4df9-819f-378629d4e989" xsi:nil="true"/>
    <Allow_x0020_uploads xmlns="1874315a-e476-4df9-819f-378629d4e989" xsi:nil="true"/>
    <Leading_x0020_document xmlns="1874315a-e476-4df9-819f-378629d4e989" xsi:nil="true"/>
    <Allow_x0020_comments xmlns="1874315a-e476-4df9-819f-378629d4e9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F1DC3CB7C61D4B838738B4E0B177ED" ma:contentTypeVersion="12" ma:contentTypeDescription="Create a new document." ma:contentTypeScope="" ma:versionID="3bbe6a4a071fba2e8d112a8a4592edd7">
  <xsd:schema xmlns:xsd="http://www.w3.org/2001/XMLSchema" xmlns:xs="http://www.w3.org/2001/XMLSchema" xmlns:p="http://schemas.microsoft.com/office/2006/metadata/properties" xmlns:ns2="1874315a-e476-4df9-819f-378629d4e989" targetNamespace="http://schemas.microsoft.com/office/2006/metadata/properties" ma:root="true" ma:fieldsID="bf39563e7a4e8e13e4bb6f3074a31efd" ns2:_="">
    <xsd:import namespace="1874315a-e476-4df9-819f-378629d4e989"/>
    <xsd:element name="properties">
      <xsd:complexType>
        <xsd:sequence>
          <xsd:element name="documentManagement">
            <xsd:complexType>
              <xsd:all>
                <xsd:element ref="ns2:Feedback_x0020_type" minOccurs="0"/>
                <xsd:element ref="ns2:Allow_x0020_uploads" minOccurs="0"/>
                <xsd:element ref="ns2:Allow_x0020_comments" minOccurs="0"/>
                <xsd:element ref="ns2:Deadline" minOccurs="0"/>
                <xsd:element ref="ns2:Leading_x0020_document" minOccurs="0"/>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4315a-e476-4df9-819f-378629d4e989" elementFormDefault="qualified">
    <xsd:import namespace="http://schemas.microsoft.com/office/2006/documentManagement/types"/>
    <xsd:import namespace="http://schemas.microsoft.com/office/infopath/2007/PartnerControls"/>
    <xsd:element name="Feedback_x0020_type" ma:index="8" nillable="true" ma:displayName="Feedback type" ma:internalName="Feedback_x0020_type">
      <xsd:simpleType>
        <xsd:restriction base="dms:Text"/>
      </xsd:simpleType>
    </xsd:element>
    <xsd:element name="Allow_x0020_uploads" ma:index="9" nillable="true" ma:displayName="Allow uploads" ma:internalName="Allow_x0020_uploads">
      <xsd:simpleType>
        <xsd:restriction base="dms:Boolean"/>
      </xsd:simpleType>
    </xsd:element>
    <xsd:element name="Allow_x0020_comments" ma:index="10" nillable="true" ma:displayName="Allow comments" ma:internalName="Allow_x0020_comments">
      <xsd:simpleType>
        <xsd:restriction base="dms:Boolean"/>
      </xsd:simpleType>
    </xsd:element>
    <xsd:element name="Deadline" ma:index="11" nillable="true" ma:displayName="Deadline" ma:format="DateTime" ma:internalName="Deadline" ma:readOnly="false">
      <xsd:simpleType>
        <xsd:restriction base="dms:DateTime"/>
      </xsd:simpleType>
    </xsd:element>
    <xsd:element name="Leading_x0020_document" ma:index="12" nillable="true" ma:displayName="Leading document" ma:internalName="Leading_x0020_document">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7"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6B70AF-059C-4715-A611-94FE0BB70E97}">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elements/1.1/"/>
    <ds:schemaRef ds:uri="http://purl.org/dc/dcmitype/"/>
    <ds:schemaRef ds:uri="1874315a-e476-4df9-819f-378629d4e989"/>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E8F2964-D416-4532-83FB-CB767CD60489}">
  <ds:schemaRefs>
    <ds:schemaRef ds:uri="http://schemas.microsoft.com/sharepoint/v3/contenttype/forms"/>
  </ds:schemaRefs>
</ds:datastoreItem>
</file>

<file path=customXml/itemProps3.xml><?xml version="1.0" encoding="utf-8"?>
<ds:datastoreItem xmlns:ds="http://schemas.openxmlformats.org/officeDocument/2006/customXml" ds:itemID="{1EF4D664-1482-4CB6-9825-51E352E01E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4315a-e476-4df9-819f-378629d4e9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4257</Words>
  <Application>Microsoft Office PowerPoint</Application>
  <PresentationFormat>Bredbild</PresentationFormat>
  <Paragraphs>366</Paragraphs>
  <Slides>13</Slides>
  <Notes>13</Notes>
  <HiddenSlides>0</HiddenSlides>
  <MMClips>0</MMClips>
  <ScaleCrop>false</ScaleCrop>
  <HeadingPairs>
    <vt:vector size="6" baseType="variant">
      <vt:variant>
        <vt:lpstr>Använt teckensnitt</vt:lpstr>
      </vt:variant>
      <vt:variant>
        <vt:i4>11</vt:i4>
      </vt:variant>
      <vt:variant>
        <vt:lpstr>Tema</vt:lpstr>
      </vt:variant>
      <vt:variant>
        <vt:i4>4</vt:i4>
      </vt:variant>
      <vt:variant>
        <vt:lpstr>Bildrubriker</vt:lpstr>
      </vt:variant>
      <vt:variant>
        <vt:i4>13</vt:i4>
      </vt:variant>
    </vt:vector>
  </HeadingPairs>
  <TitlesOfParts>
    <vt:vector size="28" baseType="lpstr">
      <vt:lpstr>-apple-system</vt:lpstr>
      <vt:lpstr>Aptos</vt:lpstr>
      <vt:lpstr>Arial</vt:lpstr>
      <vt:lpstr>Calibri</vt:lpstr>
      <vt:lpstr>Calibri Light</vt:lpstr>
      <vt:lpstr>Frutiger LT Std 45 Light</vt:lpstr>
      <vt:lpstr>Symbol</vt:lpstr>
      <vt:lpstr>Times New Roman</vt:lpstr>
      <vt:lpstr>verdana</vt:lpstr>
      <vt:lpstr>verdana</vt:lpstr>
      <vt:lpstr>Wingdings</vt:lpstr>
      <vt:lpstr>Office Theme</vt:lpstr>
      <vt:lpstr>CEA_slide_coverinterieur_IB_4</vt:lpstr>
      <vt:lpstr>6_CEA_slide_coverinterieur_IB_4</vt:lpstr>
      <vt:lpstr>2_CEA_slide_coverinterieur_IB_4</vt:lpstr>
      <vt:lpstr>Retail Investment Strategy (RIS) slide deck for trilogues  September 2024     </vt:lpstr>
      <vt:lpstr>PowerPoint-presentation</vt:lpstr>
      <vt:lpstr>A never-ending information overload</vt:lpstr>
      <vt:lpstr>How Level 2 and 3 increase complexity</vt:lpstr>
      <vt:lpstr>More to be done to simplify disclosures in the RIS proposals</vt:lpstr>
      <vt:lpstr>Tomorrow’s treasure hunt for consumers...</vt:lpstr>
      <vt:lpstr>RIS: tomorrow’s insurers journey for selling an IBIP</vt:lpstr>
      <vt:lpstr>PowerPoint-presentation</vt:lpstr>
      <vt:lpstr>Inducements test*: too many limitations! </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slides on RIS for trilogues - August 2024</dc:title>
  <dc:creator>Christos Louvaris</dc:creator>
  <cp:lastModifiedBy>Cernjul, Erik</cp:lastModifiedBy>
  <cp:revision>2</cp:revision>
  <cp:lastPrinted>2024-08-28T12:52:21Z</cp:lastPrinted>
  <dcterms:created xsi:type="dcterms:W3CDTF">2022-11-30T13:47:38Z</dcterms:created>
  <dcterms:modified xsi:type="dcterms:W3CDTF">2024-12-05T12:31:11Z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0x0101006E473759DEA5C3498F80FF601797316F00126AFE634C80404CBFC3AD0C802D9A67</vt:lpwstr>
  </property>
  <property fmtid="{D5CDD505-2E9C-101B-9397-08002B2CF9AE}" pid="3" name="MediaServiceImageTags">
    <vt:lpwstr/>
  </property>
</Properties>
</file>