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8" r:id="rId5"/>
  </p:sldMasterIdLst>
  <p:notesMasterIdLst>
    <p:notesMasterId r:id="rId33"/>
  </p:notesMasterIdLst>
  <p:handoutMasterIdLst>
    <p:handoutMasterId r:id="rId34"/>
  </p:handoutMasterIdLst>
  <p:sldIdLst>
    <p:sldId id="298" r:id="rId6"/>
    <p:sldId id="357" r:id="rId7"/>
    <p:sldId id="358" r:id="rId8"/>
    <p:sldId id="359" r:id="rId9"/>
    <p:sldId id="394" r:id="rId10"/>
    <p:sldId id="362" r:id="rId11"/>
    <p:sldId id="363" r:id="rId12"/>
    <p:sldId id="366" r:id="rId13"/>
    <p:sldId id="398" r:id="rId14"/>
    <p:sldId id="397" r:id="rId15"/>
    <p:sldId id="368" r:id="rId16"/>
    <p:sldId id="399" r:id="rId17"/>
    <p:sldId id="370" r:id="rId18"/>
    <p:sldId id="371" r:id="rId19"/>
    <p:sldId id="372" r:id="rId20"/>
    <p:sldId id="374" r:id="rId21"/>
    <p:sldId id="379" r:id="rId22"/>
    <p:sldId id="381" r:id="rId23"/>
    <p:sldId id="382" r:id="rId24"/>
    <p:sldId id="383" r:id="rId25"/>
    <p:sldId id="384" r:id="rId26"/>
    <p:sldId id="385" r:id="rId27"/>
    <p:sldId id="396" r:id="rId28"/>
    <p:sldId id="401" r:id="rId29"/>
    <p:sldId id="344" r:id="rId30"/>
    <p:sldId id="345" r:id="rId31"/>
    <p:sldId id="393" r:id="rId3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B972C155-D5BF-46A7-B591-A42909CFC1FA}">
          <p14:sldIdLst>
            <p14:sldId id="298"/>
            <p14:sldId id="357"/>
            <p14:sldId id="358"/>
            <p14:sldId id="359"/>
            <p14:sldId id="394"/>
            <p14:sldId id="362"/>
            <p14:sldId id="363"/>
            <p14:sldId id="366"/>
            <p14:sldId id="398"/>
            <p14:sldId id="397"/>
            <p14:sldId id="368"/>
            <p14:sldId id="399"/>
            <p14:sldId id="370"/>
            <p14:sldId id="371"/>
            <p14:sldId id="372"/>
            <p14:sldId id="374"/>
            <p14:sldId id="379"/>
            <p14:sldId id="381"/>
            <p14:sldId id="382"/>
            <p14:sldId id="383"/>
            <p14:sldId id="384"/>
            <p14:sldId id="385"/>
            <p14:sldId id="396"/>
            <p14:sldId id="401"/>
            <p14:sldId id="344"/>
            <p14:sldId id="345"/>
            <p14:sldId id="39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y Do" initials="WD" lastIdx="5" clrIdx="0">
    <p:extLst>
      <p:ext uri="{19B8F6BF-5375-455C-9EA6-DF929625EA0E}">
        <p15:presenceInfo xmlns:p15="http://schemas.microsoft.com/office/powerpoint/2012/main" userId="S::willy@rehngruppen.se::5df2a2ec-8f9a-46b7-bd14-078c9fb2d4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33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299F6B-B4B8-4710-8D54-73C70DBD4CAF}" v="140" dt="2021-12-01T12:39:21.9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CE9E5A5B-04EF-413E-87BC-706DC1F98A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481A559-E7C4-4B5C-9888-261DC56170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215CC-EE17-454A-B84D-E9AA869DD06D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747C13A-8C16-467F-B35D-8C26A85EA5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2E5013A-D1E5-4586-9196-746659451E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BD827-EF49-4400-B52F-E398F84F9E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371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0964F-F4EB-456D-8714-C9F6D7447B7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3267C-C78E-4FA0-AAE9-23CB5773D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68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80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v-SE" sz="1000" baseline="0">
              <a:latin typeface="Abadi" panose="020B06040201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555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7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65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58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25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sv-SE" sz="180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84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8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8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>
              <a:latin typeface="Verdana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37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14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06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25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sv-SE" sz="180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92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sv-SE" sz="180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59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56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71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37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sv-SE" sz="180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2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sv-SE" sz="180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43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65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50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0000"/>
              </a:lnSpc>
              <a:buFont typeface="Symbol" panose="05050102010706020507" pitchFamily="18" charset="2"/>
              <a:buNone/>
            </a:pPr>
            <a:endParaRPr lang="sv-SE" sz="180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70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27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sv-SE" sz="180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3267C-C78E-4FA0-AAE9-23CB5773D9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8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 9">
            <a:extLst>
              <a:ext uri="{FF2B5EF4-FFF2-40B4-BE49-F238E27FC236}">
                <a16:creationId xmlns:a16="http://schemas.microsoft.com/office/drawing/2014/main" id="{3484BB06-E21E-45BB-8F7B-0543F67516CD}"/>
              </a:ext>
            </a:extLst>
          </p:cNvPr>
          <p:cNvGrpSpPr/>
          <p:nvPr userDrawn="1"/>
        </p:nvGrpSpPr>
        <p:grpSpPr>
          <a:xfrm>
            <a:off x="1975488" y="-12700"/>
            <a:ext cx="10216512" cy="6870700"/>
            <a:chOff x="3250098" y="-12700"/>
            <a:chExt cx="8941902" cy="6013513"/>
          </a:xfrm>
          <a:solidFill>
            <a:schemeClr val="tx1">
              <a:alpha val="10000"/>
            </a:schemeClr>
          </a:solidFill>
        </p:grpSpPr>
        <p:sp>
          <p:nvSpPr>
            <p:cNvPr id="8" name="Frihandsfigur: Form 7">
              <a:extLst>
                <a:ext uri="{FF2B5EF4-FFF2-40B4-BE49-F238E27FC236}">
                  <a16:creationId xmlns:a16="http://schemas.microsoft.com/office/drawing/2014/main" id="{0AFAAF11-7EAF-4034-8E80-844C4228E783}"/>
                </a:ext>
              </a:extLst>
            </p:cNvPr>
            <p:cNvSpPr/>
            <p:nvPr userDrawn="1"/>
          </p:nvSpPr>
          <p:spPr>
            <a:xfrm>
              <a:off x="3250098" y="-12700"/>
              <a:ext cx="8251347" cy="6013512"/>
            </a:xfrm>
            <a:custGeom>
              <a:avLst/>
              <a:gdLst>
                <a:gd name="connsiteX0" fmla="*/ 5565315 w 8251347"/>
                <a:gd name="connsiteY0" fmla="*/ 0 h 6013512"/>
                <a:gd name="connsiteX1" fmla="*/ 7957215 w 8251347"/>
                <a:gd name="connsiteY1" fmla="*/ 0 h 6013512"/>
                <a:gd name="connsiteX2" fmla="*/ 8251347 w 8251347"/>
                <a:gd name="connsiteY2" fmla="*/ 368644 h 6013512"/>
                <a:gd name="connsiteX3" fmla="*/ 3423099 w 8251347"/>
                <a:gd name="connsiteY3" fmla="*/ 5947365 h 6013512"/>
                <a:gd name="connsiteX4" fmla="*/ 3356478 w 8251347"/>
                <a:gd name="connsiteY4" fmla="*/ 6013512 h 6013512"/>
                <a:gd name="connsiteX5" fmla="*/ 0 w 8251347"/>
                <a:gd name="connsiteY5" fmla="*/ 6013512 h 6013512"/>
                <a:gd name="connsiteX6" fmla="*/ 98156 w 8251347"/>
                <a:gd name="connsiteY6" fmla="*/ 6008849 h 6013512"/>
                <a:gd name="connsiteX7" fmla="*/ 5547009 w 8251347"/>
                <a:gd name="connsiteY7" fmla="*/ 12395 h 6013512"/>
                <a:gd name="connsiteX8" fmla="*/ 5565315 w 8251347"/>
                <a:gd name="connsiteY8" fmla="*/ 0 h 60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51347" h="6013512">
                  <a:moveTo>
                    <a:pt x="5565315" y="0"/>
                  </a:moveTo>
                  <a:lnTo>
                    <a:pt x="7957215" y="0"/>
                  </a:lnTo>
                  <a:lnTo>
                    <a:pt x="8251347" y="368644"/>
                  </a:lnTo>
                  <a:cubicBezTo>
                    <a:pt x="4685979" y="925989"/>
                    <a:pt x="5044052" y="4181435"/>
                    <a:pt x="3423099" y="5947365"/>
                  </a:cubicBezTo>
                  <a:lnTo>
                    <a:pt x="3356478" y="6013512"/>
                  </a:lnTo>
                  <a:lnTo>
                    <a:pt x="0" y="6013512"/>
                  </a:lnTo>
                  <a:lnTo>
                    <a:pt x="98156" y="6008849"/>
                  </a:lnTo>
                  <a:cubicBezTo>
                    <a:pt x="3777270" y="5755642"/>
                    <a:pt x="3108424" y="1750640"/>
                    <a:pt x="5547009" y="12395"/>
                  </a:cubicBezTo>
                  <a:lnTo>
                    <a:pt x="5565315" y="0"/>
                  </a:lnTo>
                  <a:close/>
                </a:path>
              </a:pathLst>
            </a:custGeom>
            <a:grpFill/>
            <a:ln w="5134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  <p:sp>
          <p:nvSpPr>
            <p:cNvPr id="9" name="Frihandsfigur: Form 8">
              <a:extLst>
                <a:ext uri="{FF2B5EF4-FFF2-40B4-BE49-F238E27FC236}">
                  <a16:creationId xmlns:a16="http://schemas.microsoft.com/office/drawing/2014/main" id="{40655F80-FF29-4975-8B39-841B3AF4D993}"/>
                </a:ext>
              </a:extLst>
            </p:cNvPr>
            <p:cNvSpPr/>
            <p:nvPr userDrawn="1"/>
          </p:nvSpPr>
          <p:spPr>
            <a:xfrm>
              <a:off x="7940716" y="1336264"/>
              <a:ext cx="4251284" cy="4664549"/>
            </a:xfrm>
            <a:custGeom>
              <a:avLst/>
              <a:gdLst>
                <a:gd name="connsiteX0" fmla="*/ 4251284 w 4251284"/>
                <a:gd name="connsiteY0" fmla="*/ 0 h 4664549"/>
                <a:gd name="connsiteX1" fmla="*/ 4251284 w 4251284"/>
                <a:gd name="connsiteY1" fmla="*/ 1286507 h 4664549"/>
                <a:gd name="connsiteX2" fmla="*/ 4110589 w 4251284"/>
                <a:gd name="connsiteY2" fmla="*/ 1337258 h 4664549"/>
                <a:gd name="connsiteX3" fmla="*/ 2215118 w 4251284"/>
                <a:gd name="connsiteY3" fmla="*/ 3045106 h 4664549"/>
                <a:gd name="connsiteX4" fmla="*/ 3058975 w 4251284"/>
                <a:gd name="connsiteY4" fmla="*/ 3045106 h 4664549"/>
                <a:gd name="connsiteX5" fmla="*/ 3959850 w 4251284"/>
                <a:gd name="connsiteY5" fmla="*/ 4231066 h 4664549"/>
                <a:gd name="connsiteX6" fmla="*/ 1644945 w 4251284"/>
                <a:gd name="connsiteY6" fmla="*/ 4231066 h 4664549"/>
                <a:gd name="connsiteX7" fmla="*/ 1463843 w 4251284"/>
                <a:gd name="connsiteY7" fmla="*/ 4664549 h 4664549"/>
                <a:gd name="connsiteX8" fmla="*/ 0 w 4251284"/>
                <a:gd name="connsiteY8" fmla="*/ 4664549 h 4664549"/>
                <a:gd name="connsiteX9" fmla="*/ 23966 w 4251284"/>
                <a:gd name="connsiteY9" fmla="*/ 4621406 h 4664549"/>
                <a:gd name="connsiteX10" fmla="*/ 4086581 w 4251284"/>
                <a:gd name="connsiteY10" fmla="*/ 29254 h 4664549"/>
                <a:gd name="connsiteX11" fmla="*/ 4251284 w 4251284"/>
                <a:gd name="connsiteY11" fmla="*/ 0 h 466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51284" h="4664549">
                  <a:moveTo>
                    <a:pt x="4251284" y="0"/>
                  </a:moveTo>
                  <a:lnTo>
                    <a:pt x="4251284" y="1286507"/>
                  </a:lnTo>
                  <a:lnTo>
                    <a:pt x="4110589" y="1337258"/>
                  </a:lnTo>
                  <a:cubicBezTo>
                    <a:pt x="3183700" y="1704485"/>
                    <a:pt x="2625642" y="2326687"/>
                    <a:pt x="2215118" y="3045106"/>
                  </a:cubicBezTo>
                  <a:cubicBezTo>
                    <a:pt x="2215118" y="3045106"/>
                    <a:pt x="3058975" y="3045106"/>
                    <a:pt x="3058975" y="3045106"/>
                  </a:cubicBezTo>
                  <a:lnTo>
                    <a:pt x="3959850" y="4231066"/>
                  </a:lnTo>
                  <a:lnTo>
                    <a:pt x="1644945" y="4231066"/>
                  </a:lnTo>
                  <a:lnTo>
                    <a:pt x="1463843" y="4664549"/>
                  </a:lnTo>
                  <a:lnTo>
                    <a:pt x="0" y="4664549"/>
                  </a:lnTo>
                  <a:lnTo>
                    <a:pt x="23966" y="4621406"/>
                  </a:lnTo>
                  <a:cubicBezTo>
                    <a:pt x="948042" y="2870722"/>
                    <a:pt x="1353296" y="573940"/>
                    <a:pt x="4086581" y="29254"/>
                  </a:cubicBezTo>
                  <a:lnTo>
                    <a:pt x="4251284" y="0"/>
                  </a:lnTo>
                  <a:close/>
                </a:path>
              </a:pathLst>
            </a:custGeom>
            <a:grpFill/>
            <a:ln w="5134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260D105A-725D-47DD-B77D-261031474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513" y="3025145"/>
            <a:ext cx="11102973" cy="1565275"/>
          </a:xfrm>
        </p:spPr>
        <p:txBody>
          <a:bodyPr/>
          <a:lstStyle>
            <a:lvl1pPr>
              <a:defRPr sz="4400"/>
            </a:lvl1pPr>
          </a:lstStyle>
          <a:p>
            <a:r>
              <a:rPr lang="sv-SE"/>
              <a:t>Titel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86CB98B2-4D45-44FA-9373-2267B34BCD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4738484"/>
            <a:ext cx="9582151" cy="704044"/>
          </a:xfrm>
        </p:spPr>
        <p:txBody>
          <a:bodyPr/>
          <a:lstStyle>
            <a:lvl1pPr marL="0" indent="0"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/>
              <a:t>Underrubrik 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21F70EDB-AD5C-4AA5-8175-4DC4A21B71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5591219"/>
            <a:ext cx="7448550" cy="266608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/>
              <a:t>Namn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1D5047-184A-4915-B715-90A5E240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9750" y="5872393"/>
            <a:ext cx="1670050" cy="266608"/>
          </a:xfrm>
        </p:spPr>
        <p:txBody>
          <a:bodyPr/>
          <a:lstStyle>
            <a:lvl1pPr>
              <a:defRPr sz="1600"/>
            </a:lvl1pPr>
          </a:lstStyle>
          <a:p>
            <a:fld id="{FD403CD0-842C-4BCD-83D3-BB78B185EE38}" type="datetimeFigureOut">
              <a:rPr lang="sv-SE" smtClean="0"/>
              <a:pPr/>
              <a:t>2021-12-01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624ECAF-CE91-4985-B582-EC07BD82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0390" y="7007317"/>
            <a:ext cx="5311346" cy="365125"/>
          </a:xfrm>
        </p:spPr>
        <p:txBody>
          <a:bodyPr/>
          <a:lstStyle/>
          <a:p>
            <a:pPr algn="l"/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4CD90FD-1ACA-400D-BDA2-D53C4FF2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975" y="7007317"/>
            <a:ext cx="358775" cy="365125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 sz="1000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C0F1EEF0-AECB-493F-B75B-71FBE2C1C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749" y="538163"/>
            <a:ext cx="2967704" cy="11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40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uta (höger)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D388A-521D-4090-A422-36337EF8F4A9}"/>
              </a:ext>
            </a:extLst>
          </p:cNvPr>
          <p:cNvSpPr/>
          <p:nvPr userDrawn="1"/>
        </p:nvSpPr>
        <p:spPr>
          <a:xfrm>
            <a:off x="7658098" y="177800"/>
            <a:ext cx="4356103" cy="599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533401"/>
            <a:ext cx="6813868" cy="9874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9750" y="1716089"/>
            <a:ext cx="6813868" cy="4092574"/>
          </a:xfrm>
        </p:spPr>
        <p:txBody>
          <a:bodyPr/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92D7C77B-2F3A-44AD-BBE6-F48C76DEC3C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791466" y="533402"/>
            <a:ext cx="2089366" cy="1726914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Infoga ikon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432DA2F-FDFC-42DE-8A81-D46BA7466B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8937" y="2422302"/>
            <a:ext cx="3654425" cy="2031710"/>
          </a:xfrm>
        </p:spPr>
        <p:txBody>
          <a:bodyPr anchor="ctr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0">
              <a:buFontTx/>
              <a:buNone/>
              <a:defRPr/>
            </a:lvl2pPr>
            <a:lvl3pPr marL="449263" indent="0">
              <a:buFontTx/>
              <a:buNone/>
              <a:defRPr/>
            </a:lvl3pPr>
            <a:lvl4pPr marL="630238" indent="0">
              <a:buFontTx/>
              <a:buNone/>
              <a:defRPr/>
            </a:lvl4pPr>
            <a:lvl5pPr marL="801688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332925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höger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163" y="1708150"/>
            <a:ext cx="3654425" cy="2647950"/>
          </a:xfrm>
        </p:spPr>
        <p:txBody>
          <a:bodyPr anchor="ctr"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lägga till 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E3C53-7D2D-4ECE-908F-A976A2DA02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37078" y="177800"/>
            <a:ext cx="7477122" cy="59976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sv-SE"/>
              <a:t>Klicka här och välj ”Infoga bilder” från menyfliksområdet</a:t>
            </a:r>
          </a:p>
        </p:txBody>
      </p:sp>
    </p:spTree>
    <p:extLst>
      <p:ext uri="{BB962C8B-B14F-4D97-AF65-F5344CB8AC3E}">
        <p14:creationId xmlns:p14="http://schemas.microsoft.com/office/powerpoint/2010/main" val="92994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vänster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E3C53-7D2D-4ECE-908F-A976A2DA02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355" y="177799"/>
            <a:ext cx="7477122" cy="599916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här och välj ”Infoga bilder” från menyfliksområdet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8300" y="1708150"/>
            <a:ext cx="3654425" cy="2647950"/>
          </a:xfrm>
        </p:spPr>
        <p:txBody>
          <a:bodyPr anchor="ctr"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lägga till 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8362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bild (höger)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4EE8DC47-43F6-4BE3-9B09-4DA11E6A77E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200525" y="177800"/>
            <a:ext cx="7809929" cy="5994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här och välj ”Infoga bilder” från menyfliksområdet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17E287C-95FA-4D20-A412-7CA49ECFC0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533400"/>
            <a:ext cx="6480000" cy="5275263"/>
          </a:xfrm>
          <a:custGeom>
            <a:avLst/>
            <a:gdLst>
              <a:gd name="connsiteX0" fmla="*/ 0 w 6480000"/>
              <a:gd name="connsiteY0" fmla="*/ 0 h 5275263"/>
              <a:gd name="connsiteX1" fmla="*/ 6480000 w 6480000"/>
              <a:gd name="connsiteY1" fmla="*/ 0 h 5275263"/>
              <a:gd name="connsiteX2" fmla="*/ 6480000 w 6480000"/>
              <a:gd name="connsiteY2" fmla="*/ 5275263 h 5275263"/>
              <a:gd name="connsiteX3" fmla="*/ 0 w 6480000"/>
              <a:gd name="connsiteY3" fmla="*/ 5275263 h 5275263"/>
              <a:gd name="connsiteX4" fmla="*/ 0 w 6480000"/>
              <a:gd name="connsiteY4" fmla="*/ 5275262 h 5275263"/>
              <a:gd name="connsiteX5" fmla="*/ 0 w 6480000"/>
              <a:gd name="connsiteY5" fmla="*/ 1416049 h 527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00" h="5275263">
                <a:moveTo>
                  <a:pt x="0" y="0"/>
                </a:moveTo>
                <a:lnTo>
                  <a:pt x="6480000" y="0"/>
                </a:lnTo>
                <a:lnTo>
                  <a:pt x="6480000" y="5275263"/>
                </a:lnTo>
                <a:lnTo>
                  <a:pt x="0" y="5275263"/>
                </a:lnTo>
                <a:lnTo>
                  <a:pt x="0" y="5275262"/>
                </a:lnTo>
                <a:lnTo>
                  <a:pt x="0" y="1416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360000" tIns="1332000" rIns="360000" bIns="360000">
            <a:noAutofit/>
          </a:bodyPr>
          <a:lstStyle>
            <a:lvl1pPr>
              <a:defRPr/>
            </a:lvl1pPr>
          </a:lstStyle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FC73312-EF8E-4539-BC88-E7993EDBC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3513" y="866445"/>
            <a:ext cx="5757461" cy="84964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4091676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bild (vänster)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827E8E1-C8D9-4B0C-9F54-7001360B6DB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80975" y="177800"/>
            <a:ext cx="7809929" cy="600202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här och välj ”Infoga bilder” från menyfliksområdet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E49B039C-A562-46FD-8F25-EDD14E4BF9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62724" y="533400"/>
            <a:ext cx="6480000" cy="5275263"/>
          </a:xfrm>
          <a:custGeom>
            <a:avLst/>
            <a:gdLst>
              <a:gd name="connsiteX0" fmla="*/ 0 w 6480000"/>
              <a:gd name="connsiteY0" fmla="*/ 0 h 5275263"/>
              <a:gd name="connsiteX1" fmla="*/ 6480000 w 6480000"/>
              <a:gd name="connsiteY1" fmla="*/ 0 h 5275263"/>
              <a:gd name="connsiteX2" fmla="*/ 6480000 w 6480000"/>
              <a:gd name="connsiteY2" fmla="*/ 5275263 h 5275263"/>
              <a:gd name="connsiteX3" fmla="*/ 0 w 6480000"/>
              <a:gd name="connsiteY3" fmla="*/ 5275263 h 5275263"/>
              <a:gd name="connsiteX4" fmla="*/ 0 w 6480000"/>
              <a:gd name="connsiteY4" fmla="*/ 5275262 h 5275263"/>
              <a:gd name="connsiteX5" fmla="*/ 0 w 6480000"/>
              <a:gd name="connsiteY5" fmla="*/ 1416049 h 527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00" h="5275263">
                <a:moveTo>
                  <a:pt x="0" y="0"/>
                </a:moveTo>
                <a:lnTo>
                  <a:pt x="6480000" y="0"/>
                </a:lnTo>
                <a:lnTo>
                  <a:pt x="6480000" y="5275263"/>
                </a:lnTo>
                <a:lnTo>
                  <a:pt x="0" y="5275263"/>
                </a:lnTo>
                <a:lnTo>
                  <a:pt x="0" y="5275262"/>
                </a:lnTo>
                <a:lnTo>
                  <a:pt x="0" y="141604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332000" rIns="360000" bIns="360000">
            <a:noAutofit/>
          </a:bodyPr>
          <a:lstStyle>
            <a:lvl1pPr>
              <a:defRPr/>
            </a:lvl1pPr>
          </a:lstStyle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251C0F9D-D376-4895-A75C-AA18A94AF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6488" y="866445"/>
            <a:ext cx="5757461" cy="84964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3427705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Klicka här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3212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0422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 9">
            <a:extLst>
              <a:ext uri="{FF2B5EF4-FFF2-40B4-BE49-F238E27FC236}">
                <a16:creationId xmlns:a16="http://schemas.microsoft.com/office/drawing/2014/main" id="{3484BB06-E21E-45BB-8F7B-0543F67516CD}"/>
              </a:ext>
            </a:extLst>
          </p:cNvPr>
          <p:cNvGrpSpPr/>
          <p:nvPr userDrawn="1"/>
        </p:nvGrpSpPr>
        <p:grpSpPr>
          <a:xfrm>
            <a:off x="1975488" y="-12700"/>
            <a:ext cx="10216512" cy="6870700"/>
            <a:chOff x="3250098" y="-12700"/>
            <a:chExt cx="8941902" cy="6013513"/>
          </a:xfrm>
          <a:solidFill>
            <a:schemeClr val="tx1">
              <a:alpha val="10000"/>
            </a:schemeClr>
          </a:solidFill>
        </p:grpSpPr>
        <p:sp>
          <p:nvSpPr>
            <p:cNvPr id="8" name="Frihandsfigur: Form 7">
              <a:extLst>
                <a:ext uri="{FF2B5EF4-FFF2-40B4-BE49-F238E27FC236}">
                  <a16:creationId xmlns:a16="http://schemas.microsoft.com/office/drawing/2014/main" id="{0AFAAF11-7EAF-4034-8E80-844C4228E783}"/>
                </a:ext>
              </a:extLst>
            </p:cNvPr>
            <p:cNvSpPr/>
            <p:nvPr userDrawn="1"/>
          </p:nvSpPr>
          <p:spPr>
            <a:xfrm>
              <a:off x="3250098" y="-12700"/>
              <a:ext cx="8251347" cy="6013512"/>
            </a:xfrm>
            <a:custGeom>
              <a:avLst/>
              <a:gdLst>
                <a:gd name="connsiteX0" fmla="*/ 5565315 w 8251347"/>
                <a:gd name="connsiteY0" fmla="*/ 0 h 6013512"/>
                <a:gd name="connsiteX1" fmla="*/ 7957215 w 8251347"/>
                <a:gd name="connsiteY1" fmla="*/ 0 h 6013512"/>
                <a:gd name="connsiteX2" fmla="*/ 8251347 w 8251347"/>
                <a:gd name="connsiteY2" fmla="*/ 368644 h 6013512"/>
                <a:gd name="connsiteX3" fmla="*/ 3423099 w 8251347"/>
                <a:gd name="connsiteY3" fmla="*/ 5947365 h 6013512"/>
                <a:gd name="connsiteX4" fmla="*/ 3356478 w 8251347"/>
                <a:gd name="connsiteY4" fmla="*/ 6013512 h 6013512"/>
                <a:gd name="connsiteX5" fmla="*/ 0 w 8251347"/>
                <a:gd name="connsiteY5" fmla="*/ 6013512 h 6013512"/>
                <a:gd name="connsiteX6" fmla="*/ 98156 w 8251347"/>
                <a:gd name="connsiteY6" fmla="*/ 6008849 h 6013512"/>
                <a:gd name="connsiteX7" fmla="*/ 5547009 w 8251347"/>
                <a:gd name="connsiteY7" fmla="*/ 12395 h 6013512"/>
                <a:gd name="connsiteX8" fmla="*/ 5565315 w 8251347"/>
                <a:gd name="connsiteY8" fmla="*/ 0 h 60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51347" h="6013512">
                  <a:moveTo>
                    <a:pt x="5565315" y="0"/>
                  </a:moveTo>
                  <a:lnTo>
                    <a:pt x="7957215" y="0"/>
                  </a:lnTo>
                  <a:lnTo>
                    <a:pt x="8251347" y="368644"/>
                  </a:lnTo>
                  <a:cubicBezTo>
                    <a:pt x="4685979" y="925989"/>
                    <a:pt x="5044052" y="4181435"/>
                    <a:pt x="3423099" y="5947365"/>
                  </a:cubicBezTo>
                  <a:lnTo>
                    <a:pt x="3356478" y="6013512"/>
                  </a:lnTo>
                  <a:lnTo>
                    <a:pt x="0" y="6013512"/>
                  </a:lnTo>
                  <a:lnTo>
                    <a:pt x="98156" y="6008849"/>
                  </a:lnTo>
                  <a:cubicBezTo>
                    <a:pt x="3777270" y="5755642"/>
                    <a:pt x="3108424" y="1750640"/>
                    <a:pt x="5547009" y="12395"/>
                  </a:cubicBezTo>
                  <a:lnTo>
                    <a:pt x="5565315" y="0"/>
                  </a:lnTo>
                  <a:close/>
                </a:path>
              </a:pathLst>
            </a:custGeom>
            <a:grpFill/>
            <a:ln w="5134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  <p:sp>
          <p:nvSpPr>
            <p:cNvPr id="9" name="Frihandsfigur: Form 8">
              <a:extLst>
                <a:ext uri="{FF2B5EF4-FFF2-40B4-BE49-F238E27FC236}">
                  <a16:creationId xmlns:a16="http://schemas.microsoft.com/office/drawing/2014/main" id="{40655F80-FF29-4975-8B39-841B3AF4D993}"/>
                </a:ext>
              </a:extLst>
            </p:cNvPr>
            <p:cNvSpPr/>
            <p:nvPr userDrawn="1"/>
          </p:nvSpPr>
          <p:spPr>
            <a:xfrm>
              <a:off x="7940716" y="1336264"/>
              <a:ext cx="4251284" cy="4664549"/>
            </a:xfrm>
            <a:custGeom>
              <a:avLst/>
              <a:gdLst>
                <a:gd name="connsiteX0" fmla="*/ 4251284 w 4251284"/>
                <a:gd name="connsiteY0" fmla="*/ 0 h 4664549"/>
                <a:gd name="connsiteX1" fmla="*/ 4251284 w 4251284"/>
                <a:gd name="connsiteY1" fmla="*/ 1286507 h 4664549"/>
                <a:gd name="connsiteX2" fmla="*/ 4110589 w 4251284"/>
                <a:gd name="connsiteY2" fmla="*/ 1337258 h 4664549"/>
                <a:gd name="connsiteX3" fmla="*/ 2215118 w 4251284"/>
                <a:gd name="connsiteY3" fmla="*/ 3045106 h 4664549"/>
                <a:gd name="connsiteX4" fmla="*/ 3058975 w 4251284"/>
                <a:gd name="connsiteY4" fmla="*/ 3045106 h 4664549"/>
                <a:gd name="connsiteX5" fmla="*/ 3959850 w 4251284"/>
                <a:gd name="connsiteY5" fmla="*/ 4231066 h 4664549"/>
                <a:gd name="connsiteX6" fmla="*/ 1644945 w 4251284"/>
                <a:gd name="connsiteY6" fmla="*/ 4231066 h 4664549"/>
                <a:gd name="connsiteX7" fmla="*/ 1463843 w 4251284"/>
                <a:gd name="connsiteY7" fmla="*/ 4664549 h 4664549"/>
                <a:gd name="connsiteX8" fmla="*/ 0 w 4251284"/>
                <a:gd name="connsiteY8" fmla="*/ 4664549 h 4664549"/>
                <a:gd name="connsiteX9" fmla="*/ 23966 w 4251284"/>
                <a:gd name="connsiteY9" fmla="*/ 4621406 h 4664549"/>
                <a:gd name="connsiteX10" fmla="*/ 4086581 w 4251284"/>
                <a:gd name="connsiteY10" fmla="*/ 29254 h 4664549"/>
                <a:gd name="connsiteX11" fmla="*/ 4251284 w 4251284"/>
                <a:gd name="connsiteY11" fmla="*/ 0 h 466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51284" h="4664549">
                  <a:moveTo>
                    <a:pt x="4251284" y="0"/>
                  </a:moveTo>
                  <a:lnTo>
                    <a:pt x="4251284" y="1286507"/>
                  </a:lnTo>
                  <a:lnTo>
                    <a:pt x="4110589" y="1337258"/>
                  </a:lnTo>
                  <a:cubicBezTo>
                    <a:pt x="3183700" y="1704485"/>
                    <a:pt x="2625642" y="2326687"/>
                    <a:pt x="2215118" y="3045106"/>
                  </a:cubicBezTo>
                  <a:cubicBezTo>
                    <a:pt x="2215118" y="3045106"/>
                    <a:pt x="3058975" y="3045106"/>
                    <a:pt x="3058975" y="3045106"/>
                  </a:cubicBezTo>
                  <a:lnTo>
                    <a:pt x="3959850" y="4231066"/>
                  </a:lnTo>
                  <a:lnTo>
                    <a:pt x="1644945" y="4231066"/>
                  </a:lnTo>
                  <a:lnTo>
                    <a:pt x="1463843" y="4664549"/>
                  </a:lnTo>
                  <a:lnTo>
                    <a:pt x="0" y="4664549"/>
                  </a:lnTo>
                  <a:lnTo>
                    <a:pt x="23966" y="4621406"/>
                  </a:lnTo>
                  <a:cubicBezTo>
                    <a:pt x="948042" y="2870722"/>
                    <a:pt x="1353296" y="573940"/>
                    <a:pt x="4086581" y="29254"/>
                  </a:cubicBezTo>
                  <a:lnTo>
                    <a:pt x="4251284" y="0"/>
                  </a:lnTo>
                  <a:close/>
                </a:path>
              </a:pathLst>
            </a:custGeom>
            <a:grpFill/>
            <a:ln w="5134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260D105A-725D-47DD-B77D-261031474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513" y="3025145"/>
            <a:ext cx="11102973" cy="1565275"/>
          </a:xfrm>
        </p:spPr>
        <p:txBody>
          <a:bodyPr/>
          <a:lstStyle>
            <a:lvl1pPr>
              <a:defRPr sz="4400"/>
            </a:lvl1pPr>
          </a:lstStyle>
          <a:p>
            <a:r>
              <a:rPr lang="sv-SE"/>
              <a:t>Titel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86CB98B2-4D45-44FA-9373-2267B34BCD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4738484"/>
            <a:ext cx="9582151" cy="704044"/>
          </a:xfrm>
        </p:spPr>
        <p:txBody>
          <a:bodyPr/>
          <a:lstStyle>
            <a:lvl1pPr marL="0" indent="0"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/>
              <a:t>Underrubrik 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21F70EDB-AD5C-4AA5-8175-4DC4A21B71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5591219"/>
            <a:ext cx="7448550" cy="266608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/>
              <a:t>Namn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1D5047-184A-4915-B715-90A5E240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9750" y="5872393"/>
            <a:ext cx="1670050" cy="266608"/>
          </a:xfrm>
        </p:spPr>
        <p:txBody>
          <a:bodyPr/>
          <a:lstStyle>
            <a:lvl1pPr>
              <a:defRPr sz="1600"/>
            </a:lvl1pPr>
          </a:lstStyle>
          <a:p>
            <a:fld id="{FD403CD0-842C-4BCD-83D3-BB78B185EE38}" type="datetimeFigureOut">
              <a:rPr lang="sv-SE" smtClean="0"/>
              <a:pPr/>
              <a:t>2021-12-01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624ECAF-CE91-4985-B582-EC07BD82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0390" y="7007317"/>
            <a:ext cx="5311346" cy="365125"/>
          </a:xfrm>
        </p:spPr>
        <p:txBody>
          <a:bodyPr/>
          <a:lstStyle/>
          <a:p>
            <a:pPr algn="l"/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4CD90FD-1ACA-400D-BDA2-D53C4FF2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975" y="7007317"/>
            <a:ext cx="358775" cy="365125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 sz="1000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C0F1EEF0-AECB-493F-B75B-71FBE2C1C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749" y="538163"/>
            <a:ext cx="2967704" cy="11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82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/inle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F2F0F4CA-693E-4073-B3D1-16E7F4D0F3D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0975" y="177799"/>
            <a:ext cx="11823700" cy="5994401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sv-SE"/>
              <a:t>Klicka här och välj ”Infoga bilder” från menyfliksområdet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750" y="3429000"/>
            <a:ext cx="9144000" cy="1029984"/>
          </a:xfrm>
        </p:spPr>
        <p:txBody>
          <a:bodyPr anchor="b"/>
          <a:lstStyle>
            <a:lvl1pPr algn="l"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750" y="4541179"/>
            <a:ext cx="6692900" cy="126748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sv-SE"/>
              <a:t>Klicka här för att lägga till text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AAE6764-E886-444D-92B2-8E68E628E5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pPr/>
              <a:t>2021-12-01</a:t>
            </a:fld>
            <a:endParaRPr lang="sv-SE" sz="100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0BF3CE4F-2520-4854-8FDF-8401D14DE6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sv-SE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1E6CC63F-F4D6-40D5-BCD5-39BF4AC2C9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 sz="1000"/>
          </a:p>
        </p:txBody>
      </p:sp>
    </p:spTree>
    <p:extLst>
      <p:ext uri="{BB962C8B-B14F-4D97-AF65-F5344CB8AC3E}">
        <p14:creationId xmlns:p14="http://schemas.microsoft.com/office/powerpoint/2010/main" val="853791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/inledning (Färgplat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AA8E4117-A500-4FE0-8231-09249CFDCD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0975" y="177799"/>
            <a:ext cx="11823700" cy="5994401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sv-SE"/>
              <a:t>Klicka här och välj ”Infoga bilder” från menyfliksområdet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4899" y="2819400"/>
            <a:ext cx="9496425" cy="2989263"/>
          </a:xfrm>
          <a:prstGeom prst="round1Rect">
            <a:avLst>
              <a:gd name="adj" fmla="val 0"/>
            </a:avLst>
          </a:prstGeom>
          <a:solidFill>
            <a:schemeClr val="bg1">
              <a:alpha val="80000"/>
            </a:schemeClr>
          </a:solidFill>
        </p:spPr>
        <p:txBody>
          <a:bodyPr lIns="360000" tIns="1332000" rIns="360000" bIns="3600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lägga till text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024" y="2971800"/>
            <a:ext cx="8737814" cy="1045396"/>
          </a:xfrm>
        </p:spPr>
        <p:txBody>
          <a:bodyPr anchor="b"/>
          <a:lstStyle>
            <a:lvl1pPr algn="l"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AAE6764-E886-444D-92B2-8E68E628E5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pPr/>
              <a:t>2021-12-01</a:t>
            </a:fld>
            <a:endParaRPr lang="sv-SE" sz="100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0BF3CE4F-2520-4854-8FDF-8401D14DE6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sv-SE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1E6CC63F-F4D6-40D5-BCD5-39BF4AC2C9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 sz="1000"/>
          </a:p>
        </p:txBody>
      </p:sp>
    </p:spTree>
    <p:extLst>
      <p:ext uri="{BB962C8B-B14F-4D97-AF65-F5344CB8AC3E}">
        <p14:creationId xmlns:p14="http://schemas.microsoft.com/office/powerpoint/2010/main" val="3105182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/inle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F2F0F4CA-693E-4073-B3D1-16E7F4D0F3D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0975" y="177799"/>
            <a:ext cx="11823700" cy="5994401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sv-SE"/>
              <a:t>Klicka här och välj ”Infoga bilder” från menyfliksområdet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750" y="3429000"/>
            <a:ext cx="9144000" cy="1029984"/>
          </a:xfrm>
        </p:spPr>
        <p:txBody>
          <a:bodyPr anchor="b"/>
          <a:lstStyle>
            <a:lvl1pPr algn="l"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750" y="4541179"/>
            <a:ext cx="6692900" cy="126748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sv-SE"/>
              <a:t>Klicka här för att lägga till text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AAE6764-E886-444D-92B2-8E68E628E5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pPr/>
              <a:t>2021-12-01</a:t>
            </a:fld>
            <a:endParaRPr lang="sv-SE" sz="100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0BF3CE4F-2520-4854-8FDF-8401D14DE6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sv-SE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1E6CC63F-F4D6-40D5-BCD5-39BF4AC2C9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 sz="1000"/>
          </a:p>
        </p:txBody>
      </p:sp>
    </p:spTree>
    <p:extLst>
      <p:ext uri="{BB962C8B-B14F-4D97-AF65-F5344CB8AC3E}">
        <p14:creationId xmlns:p14="http://schemas.microsoft.com/office/powerpoint/2010/main" val="3177692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533401"/>
            <a:ext cx="11102973" cy="987424"/>
          </a:xfrm>
        </p:spPr>
        <p:txBody>
          <a:bodyPr/>
          <a:lstStyle/>
          <a:p>
            <a:r>
              <a:rPr lang="sv-SE"/>
              <a:t>Klicka här för att lägga till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716088"/>
            <a:ext cx="11102974" cy="4092575"/>
          </a:xfrm>
        </p:spPr>
        <p:txBody>
          <a:bodyPr/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CD5EE2D-B1FE-4A33-9CB2-3EECB7504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pPr/>
              <a:t>2021-12-01</a:t>
            </a:fld>
            <a:endParaRPr lang="sv-SE" sz="100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0BF039A-85B2-48A2-AB81-7DE441DDC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2E00974-A71A-4D8D-9331-060DB997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 sz="1000"/>
          </a:p>
        </p:txBody>
      </p:sp>
    </p:spTree>
    <p:extLst>
      <p:ext uri="{BB962C8B-B14F-4D97-AF65-F5344CB8AC3E}">
        <p14:creationId xmlns:p14="http://schemas.microsoft.com/office/powerpoint/2010/main" val="3528715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- 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533401"/>
            <a:ext cx="11102973" cy="987424"/>
          </a:xfrm>
        </p:spPr>
        <p:txBody>
          <a:bodyPr/>
          <a:lstStyle/>
          <a:p>
            <a:r>
              <a:rPr lang="sv-SE"/>
              <a:t>Klicka här för att lägga till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716088"/>
            <a:ext cx="11102974" cy="4092575"/>
          </a:xfrm>
        </p:spPr>
        <p:txBody>
          <a:bodyPr/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CD5EE2D-B1FE-4A33-9CB2-3EECB7504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pPr/>
              <a:t>2021-12-01</a:t>
            </a:fld>
            <a:endParaRPr lang="sv-SE" sz="100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0BF039A-85B2-48A2-AB81-7DE441DDC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2E00974-A71A-4D8D-9331-060DB997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 sz="1000"/>
          </a:p>
        </p:txBody>
      </p:sp>
    </p:spTree>
    <p:extLst>
      <p:ext uri="{BB962C8B-B14F-4D97-AF65-F5344CB8AC3E}">
        <p14:creationId xmlns:p14="http://schemas.microsoft.com/office/powerpoint/2010/main" val="767816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(vänster)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975" y="158688"/>
            <a:ext cx="4356103" cy="6018177"/>
          </a:xfrm>
          <a:solidFill>
            <a:schemeClr val="accent1"/>
          </a:solidFill>
        </p:spPr>
        <p:txBody>
          <a:bodyPr lIns="360000" tIns="360000" rIns="360000" bIns="360000" anchor="ctr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28854" y="533400"/>
            <a:ext cx="6813868" cy="5275263"/>
          </a:xfrm>
        </p:spPr>
        <p:txBody>
          <a:bodyPr/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5578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dela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1709738"/>
            <a:ext cx="10515600" cy="2852737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750" y="4589464"/>
            <a:ext cx="10515600" cy="12192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lägga till text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DAEE1D9-CB34-49B7-814B-BE817DCB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pPr/>
              <a:t>2021-12-01</a:t>
            </a:fld>
            <a:endParaRPr lang="sv-SE" sz="100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3B973DDC-43C8-4F98-9FBD-FEC2E65F8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D9ED241-B219-4C3F-8814-6EB0D13A5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 sz="1000"/>
          </a:p>
        </p:txBody>
      </p:sp>
      <p:sp>
        <p:nvSpPr>
          <p:cNvPr id="23" name="Frihandsfigur: Form 22">
            <a:extLst>
              <a:ext uri="{FF2B5EF4-FFF2-40B4-BE49-F238E27FC236}">
                <a16:creationId xmlns:a16="http://schemas.microsoft.com/office/drawing/2014/main" id="{51C78F96-9F83-4543-8E82-7E7E572C9083}"/>
              </a:ext>
            </a:extLst>
          </p:cNvPr>
          <p:cNvSpPr/>
          <p:nvPr userDrawn="1"/>
        </p:nvSpPr>
        <p:spPr>
          <a:xfrm>
            <a:off x="3059598" y="158688"/>
            <a:ext cx="8251347" cy="6013512"/>
          </a:xfrm>
          <a:custGeom>
            <a:avLst/>
            <a:gdLst>
              <a:gd name="connsiteX0" fmla="*/ 5565315 w 8251347"/>
              <a:gd name="connsiteY0" fmla="*/ 0 h 6013512"/>
              <a:gd name="connsiteX1" fmla="*/ 7957215 w 8251347"/>
              <a:gd name="connsiteY1" fmla="*/ 0 h 6013512"/>
              <a:gd name="connsiteX2" fmla="*/ 8251347 w 8251347"/>
              <a:gd name="connsiteY2" fmla="*/ 368644 h 6013512"/>
              <a:gd name="connsiteX3" fmla="*/ 3423099 w 8251347"/>
              <a:gd name="connsiteY3" fmla="*/ 5947365 h 6013512"/>
              <a:gd name="connsiteX4" fmla="*/ 3356478 w 8251347"/>
              <a:gd name="connsiteY4" fmla="*/ 6013512 h 6013512"/>
              <a:gd name="connsiteX5" fmla="*/ 0 w 8251347"/>
              <a:gd name="connsiteY5" fmla="*/ 6013512 h 6013512"/>
              <a:gd name="connsiteX6" fmla="*/ 98156 w 8251347"/>
              <a:gd name="connsiteY6" fmla="*/ 6008849 h 6013512"/>
              <a:gd name="connsiteX7" fmla="*/ 5547009 w 8251347"/>
              <a:gd name="connsiteY7" fmla="*/ 12395 h 6013512"/>
              <a:gd name="connsiteX8" fmla="*/ 5565315 w 8251347"/>
              <a:gd name="connsiteY8" fmla="*/ 0 h 601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51347" h="6013512">
                <a:moveTo>
                  <a:pt x="5565315" y="0"/>
                </a:moveTo>
                <a:lnTo>
                  <a:pt x="7957215" y="0"/>
                </a:lnTo>
                <a:lnTo>
                  <a:pt x="8251347" y="368644"/>
                </a:lnTo>
                <a:cubicBezTo>
                  <a:pt x="4685979" y="925989"/>
                  <a:pt x="5044052" y="4181435"/>
                  <a:pt x="3423099" y="5947365"/>
                </a:cubicBezTo>
                <a:lnTo>
                  <a:pt x="3356478" y="6013512"/>
                </a:lnTo>
                <a:lnTo>
                  <a:pt x="0" y="6013512"/>
                </a:lnTo>
                <a:lnTo>
                  <a:pt x="98156" y="6008849"/>
                </a:lnTo>
                <a:cubicBezTo>
                  <a:pt x="3777270" y="5755642"/>
                  <a:pt x="3108424" y="1750640"/>
                  <a:pt x="5547009" y="12395"/>
                </a:cubicBezTo>
                <a:lnTo>
                  <a:pt x="556531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5134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sv-SE"/>
          </a:p>
        </p:txBody>
      </p:sp>
      <p:sp>
        <p:nvSpPr>
          <p:cNvPr id="22" name="Frihandsfigur: Form 21">
            <a:extLst>
              <a:ext uri="{FF2B5EF4-FFF2-40B4-BE49-F238E27FC236}">
                <a16:creationId xmlns:a16="http://schemas.microsoft.com/office/drawing/2014/main" id="{1F9C65B4-DB21-4ECA-BCC0-083697B7B3C5}"/>
              </a:ext>
            </a:extLst>
          </p:cNvPr>
          <p:cNvSpPr/>
          <p:nvPr userDrawn="1"/>
        </p:nvSpPr>
        <p:spPr>
          <a:xfrm>
            <a:off x="7750216" y="1507652"/>
            <a:ext cx="4251284" cy="4664549"/>
          </a:xfrm>
          <a:custGeom>
            <a:avLst/>
            <a:gdLst>
              <a:gd name="connsiteX0" fmla="*/ 4251284 w 4251284"/>
              <a:gd name="connsiteY0" fmla="*/ 0 h 4664549"/>
              <a:gd name="connsiteX1" fmla="*/ 4251284 w 4251284"/>
              <a:gd name="connsiteY1" fmla="*/ 1286507 h 4664549"/>
              <a:gd name="connsiteX2" fmla="*/ 4110589 w 4251284"/>
              <a:gd name="connsiteY2" fmla="*/ 1337258 h 4664549"/>
              <a:gd name="connsiteX3" fmla="*/ 2215118 w 4251284"/>
              <a:gd name="connsiteY3" fmla="*/ 3045106 h 4664549"/>
              <a:gd name="connsiteX4" fmla="*/ 3058975 w 4251284"/>
              <a:gd name="connsiteY4" fmla="*/ 3045106 h 4664549"/>
              <a:gd name="connsiteX5" fmla="*/ 3959850 w 4251284"/>
              <a:gd name="connsiteY5" fmla="*/ 4231066 h 4664549"/>
              <a:gd name="connsiteX6" fmla="*/ 1644945 w 4251284"/>
              <a:gd name="connsiteY6" fmla="*/ 4231066 h 4664549"/>
              <a:gd name="connsiteX7" fmla="*/ 1463843 w 4251284"/>
              <a:gd name="connsiteY7" fmla="*/ 4664549 h 4664549"/>
              <a:gd name="connsiteX8" fmla="*/ 0 w 4251284"/>
              <a:gd name="connsiteY8" fmla="*/ 4664549 h 4664549"/>
              <a:gd name="connsiteX9" fmla="*/ 23966 w 4251284"/>
              <a:gd name="connsiteY9" fmla="*/ 4621406 h 4664549"/>
              <a:gd name="connsiteX10" fmla="*/ 4086581 w 4251284"/>
              <a:gd name="connsiteY10" fmla="*/ 29254 h 4664549"/>
              <a:gd name="connsiteX11" fmla="*/ 4251284 w 4251284"/>
              <a:gd name="connsiteY11" fmla="*/ 0 h 466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51284" h="4664549">
                <a:moveTo>
                  <a:pt x="4251284" y="0"/>
                </a:moveTo>
                <a:lnTo>
                  <a:pt x="4251284" y="1286507"/>
                </a:lnTo>
                <a:lnTo>
                  <a:pt x="4110589" y="1337258"/>
                </a:lnTo>
                <a:cubicBezTo>
                  <a:pt x="3183700" y="1704485"/>
                  <a:pt x="2625642" y="2326687"/>
                  <a:pt x="2215118" y="3045106"/>
                </a:cubicBezTo>
                <a:cubicBezTo>
                  <a:pt x="2215118" y="3045106"/>
                  <a:pt x="3058975" y="3045106"/>
                  <a:pt x="3058975" y="3045106"/>
                </a:cubicBezTo>
                <a:lnTo>
                  <a:pt x="3959850" y="4231066"/>
                </a:lnTo>
                <a:lnTo>
                  <a:pt x="1644945" y="4231066"/>
                </a:lnTo>
                <a:lnTo>
                  <a:pt x="1463843" y="4664549"/>
                </a:lnTo>
                <a:lnTo>
                  <a:pt x="0" y="4664549"/>
                </a:lnTo>
                <a:lnTo>
                  <a:pt x="23966" y="4621406"/>
                </a:lnTo>
                <a:cubicBezTo>
                  <a:pt x="948042" y="2870722"/>
                  <a:pt x="1353296" y="573940"/>
                  <a:pt x="4086581" y="29254"/>
                </a:cubicBezTo>
                <a:lnTo>
                  <a:pt x="4251284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5134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sv-SE"/>
          </a:p>
        </p:txBody>
      </p:sp>
      <p:sp>
        <p:nvSpPr>
          <p:cNvPr id="21" name="Frihandsfigur: Form 20">
            <a:extLst>
              <a:ext uri="{FF2B5EF4-FFF2-40B4-BE49-F238E27FC236}">
                <a16:creationId xmlns:a16="http://schemas.microsoft.com/office/drawing/2014/main" id="{4129E45C-CFC2-4830-A7F4-94C5C57B19EE}"/>
              </a:ext>
            </a:extLst>
          </p:cNvPr>
          <p:cNvSpPr/>
          <p:nvPr userDrawn="1"/>
        </p:nvSpPr>
        <p:spPr>
          <a:xfrm>
            <a:off x="2461847" y="6172050"/>
            <a:ext cx="4785" cy="150"/>
          </a:xfrm>
          <a:custGeom>
            <a:avLst/>
            <a:gdLst>
              <a:gd name="connsiteX0" fmla="*/ 0 w 4785"/>
              <a:gd name="connsiteY0" fmla="*/ 0 h 150"/>
              <a:gd name="connsiteX1" fmla="*/ 4785 w 4785"/>
              <a:gd name="connsiteY1" fmla="*/ 150 h 150"/>
              <a:gd name="connsiteX2" fmla="*/ 120 w 4785"/>
              <a:gd name="connsiteY2" fmla="*/ 150 h 150"/>
              <a:gd name="connsiteX3" fmla="*/ 0 w 4785"/>
              <a:gd name="connsiteY3" fmla="*/ 0 h 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5" h="150">
                <a:moveTo>
                  <a:pt x="0" y="0"/>
                </a:moveTo>
                <a:lnTo>
                  <a:pt x="4785" y="150"/>
                </a:lnTo>
                <a:lnTo>
                  <a:pt x="120" y="1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5134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sv-SE"/>
          </a:p>
        </p:txBody>
      </p:sp>
      <p:sp>
        <p:nvSpPr>
          <p:cNvPr id="20" name="Frihandsfigur: Form 19">
            <a:extLst>
              <a:ext uri="{FF2B5EF4-FFF2-40B4-BE49-F238E27FC236}">
                <a16:creationId xmlns:a16="http://schemas.microsoft.com/office/drawing/2014/main" id="{C29518C4-1E15-46DB-8FE1-2D60C9A52F1D}"/>
              </a:ext>
            </a:extLst>
          </p:cNvPr>
          <p:cNvSpPr/>
          <p:nvPr userDrawn="1"/>
        </p:nvSpPr>
        <p:spPr>
          <a:xfrm>
            <a:off x="2466631" y="6172201"/>
            <a:ext cx="592966" cy="7931"/>
          </a:xfrm>
          <a:custGeom>
            <a:avLst/>
            <a:gdLst>
              <a:gd name="connsiteX0" fmla="*/ 0 w 592966"/>
              <a:gd name="connsiteY0" fmla="*/ 0 h 7931"/>
              <a:gd name="connsiteX1" fmla="*/ 592966 w 592966"/>
              <a:gd name="connsiteY1" fmla="*/ 0 h 7931"/>
              <a:gd name="connsiteX2" fmla="*/ 469633 w 592966"/>
              <a:gd name="connsiteY2" fmla="*/ 5859 h 7931"/>
              <a:gd name="connsiteX3" fmla="*/ 237776 w 592966"/>
              <a:gd name="connsiteY3" fmla="*/ 7454 h 7931"/>
              <a:gd name="connsiteX4" fmla="*/ 0 w 592966"/>
              <a:gd name="connsiteY4" fmla="*/ 0 h 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966" h="7931">
                <a:moveTo>
                  <a:pt x="0" y="0"/>
                </a:moveTo>
                <a:lnTo>
                  <a:pt x="592966" y="0"/>
                </a:lnTo>
                <a:lnTo>
                  <a:pt x="469633" y="5859"/>
                </a:lnTo>
                <a:cubicBezTo>
                  <a:pt x="394094" y="7894"/>
                  <a:pt x="316827" y="8441"/>
                  <a:pt x="237776" y="745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5134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6051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Klicka här för att lägga till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17F852-2405-43B5-8AA8-1DF9E051EB6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39750" y="1716089"/>
            <a:ext cx="5376862" cy="4092574"/>
          </a:xfrm>
        </p:spPr>
        <p:txBody>
          <a:bodyPr/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5860" y="1716089"/>
            <a:ext cx="5376862" cy="4092574"/>
          </a:xfrm>
        </p:spPr>
        <p:txBody>
          <a:bodyPr/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9474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uta (vänster)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24CEA8-01E2-433D-ACEF-00F015D95B6D}"/>
              </a:ext>
            </a:extLst>
          </p:cNvPr>
          <p:cNvSpPr/>
          <p:nvPr userDrawn="1"/>
        </p:nvSpPr>
        <p:spPr>
          <a:xfrm>
            <a:off x="180975" y="177800"/>
            <a:ext cx="4356103" cy="599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8854" y="533401"/>
            <a:ext cx="6813868" cy="9874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28854" y="1716089"/>
            <a:ext cx="6813868" cy="4092574"/>
          </a:xfrm>
        </p:spPr>
        <p:txBody>
          <a:bodyPr/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713805D1-E18B-4ACE-99B2-41FBE6D0B99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14343" y="533402"/>
            <a:ext cx="2089366" cy="1726914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Infoga ikon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3068CB-5C8E-488D-B28C-65241369A7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163" y="2422302"/>
            <a:ext cx="3654425" cy="2031710"/>
          </a:xfrm>
        </p:spPr>
        <p:txBody>
          <a:bodyPr anchor="ctr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0">
              <a:buFontTx/>
              <a:buNone/>
              <a:defRPr/>
            </a:lvl2pPr>
            <a:lvl3pPr marL="449263" indent="0">
              <a:buFontTx/>
              <a:buNone/>
              <a:defRPr/>
            </a:lvl3pPr>
            <a:lvl4pPr marL="630238" indent="0">
              <a:buFontTx/>
              <a:buNone/>
              <a:defRPr/>
            </a:lvl4pPr>
            <a:lvl5pPr marL="801688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3134638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uta (höger)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D388A-521D-4090-A422-36337EF8F4A9}"/>
              </a:ext>
            </a:extLst>
          </p:cNvPr>
          <p:cNvSpPr/>
          <p:nvPr userDrawn="1"/>
        </p:nvSpPr>
        <p:spPr>
          <a:xfrm>
            <a:off x="7658098" y="177800"/>
            <a:ext cx="4356103" cy="599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533401"/>
            <a:ext cx="6813868" cy="9874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9750" y="1716089"/>
            <a:ext cx="6813868" cy="4092574"/>
          </a:xfrm>
        </p:spPr>
        <p:txBody>
          <a:bodyPr/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92D7C77B-2F3A-44AD-BBE6-F48C76DEC3C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791466" y="533402"/>
            <a:ext cx="2089366" cy="1726914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Infoga ikon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432DA2F-FDFC-42DE-8A81-D46BA7466B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8937" y="2422302"/>
            <a:ext cx="3654425" cy="2031710"/>
          </a:xfrm>
        </p:spPr>
        <p:txBody>
          <a:bodyPr anchor="ctr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0">
              <a:buFontTx/>
              <a:buNone/>
              <a:defRPr/>
            </a:lvl2pPr>
            <a:lvl3pPr marL="449263" indent="0">
              <a:buFontTx/>
              <a:buNone/>
              <a:defRPr/>
            </a:lvl3pPr>
            <a:lvl4pPr marL="630238" indent="0">
              <a:buFontTx/>
              <a:buNone/>
              <a:defRPr/>
            </a:lvl4pPr>
            <a:lvl5pPr marL="801688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4153654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höger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163" y="1708150"/>
            <a:ext cx="3654425" cy="2647950"/>
          </a:xfrm>
        </p:spPr>
        <p:txBody>
          <a:bodyPr anchor="ctr"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lägga till 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E3C53-7D2D-4ECE-908F-A976A2DA02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37078" y="177800"/>
            <a:ext cx="7477122" cy="59976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sv-SE"/>
              <a:t>Klicka här och välj ”Infoga bilder” från menyfliksområdet</a:t>
            </a:r>
          </a:p>
        </p:txBody>
      </p:sp>
    </p:spTree>
    <p:extLst>
      <p:ext uri="{BB962C8B-B14F-4D97-AF65-F5344CB8AC3E}">
        <p14:creationId xmlns:p14="http://schemas.microsoft.com/office/powerpoint/2010/main" val="1965734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vänster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E3C53-7D2D-4ECE-908F-A976A2DA02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3355" y="177799"/>
            <a:ext cx="7477122" cy="599916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här och välj ”Infoga bilder” från menyfliksområdet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8300" y="1708150"/>
            <a:ext cx="3654425" cy="2647950"/>
          </a:xfrm>
        </p:spPr>
        <p:txBody>
          <a:bodyPr anchor="ctr"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lägga till 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4612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bild (höger)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4EE8DC47-43F6-4BE3-9B09-4DA11E6A77E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200525" y="177800"/>
            <a:ext cx="7809929" cy="5994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här och välj ”Infoga bilder” från menyfliksområdet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17E287C-95FA-4D20-A412-7CA49ECFC0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533400"/>
            <a:ext cx="6480000" cy="5275263"/>
          </a:xfrm>
          <a:custGeom>
            <a:avLst/>
            <a:gdLst>
              <a:gd name="connsiteX0" fmla="*/ 0 w 6480000"/>
              <a:gd name="connsiteY0" fmla="*/ 0 h 5275263"/>
              <a:gd name="connsiteX1" fmla="*/ 6480000 w 6480000"/>
              <a:gd name="connsiteY1" fmla="*/ 0 h 5275263"/>
              <a:gd name="connsiteX2" fmla="*/ 6480000 w 6480000"/>
              <a:gd name="connsiteY2" fmla="*/ 5275263 h 5275263"/>
              <a:gd name="connsiteX3" fmla="*/ 0 w 6480000"/>
              <a:gd name="connsiteY3" fmla="*/ 5275263 h 5275263"/>
              <a:gd name="connsiteX4" fmla="*/ 0 w 6480000"/>
              <a:gd name="connsiteY4" fmla="*/ 5275262 h 5275263"/>
              <a:gd name="connsiteX5" fmla="*/ 0 w 6480000"/>
              <a:gd name="connsiteY5" fmla="*/ 1416049 h 527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00" h="5275263">
                <a:moveTo>
                  <a:pt x="0" y="0"/>
                </a:moveTo>
                <a:lnTo>
                  <a:pt x="6480000" y="0"/>
                </a:lnTo>
                <a:lnTo>
                  <a:pt x="6480000" y="5275263"/>
                </a:lnTo>
                <a:lnTo>
                  <a:pt x="0" y="5275263"/>
                </a:lnTo>
                <a:lnTo>
                  <a:pt x="0" y="5275262"/>
                </a:lnTo>
                <a:lnTo>
                  <a:pt x="0" y="1416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360000" tIns="1332000" rIns="360000" bIns="360000">
            <a:noAutofit/>
          </a:bodyPr>
          <a:lstStyle>
            <a:lvl1pPr>
              <a:defRPr/>
            </a:lvl1pPr>
          </a:lstStyle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FC73312-EF8E-4539-BC88-E7993EDBC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3513" y="866445"/>
            <a:ext cx="5757461" cy="84964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68874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/inledning (Färgplat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AA8E4117-A500-4FE0-8231-09249CFDCD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0975" y="177799"/>
            <a:ext cx="11823700" cy="5994401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sv-SE"/>
              <a:t>Klicka här och välj ”Infoga bilder” från menyfliksområdet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4899" y="2819400"/>
            <a:ext cx="9496425" cy="2989263"/>
          </a:xfrm>
          <a:prstGeom prst="round1Rect">
            <a:avLst>
              <a:gd name="adj" fmla="val 0"/>
            </a:avLst>
          </a:prstGeom>
          <a:solidFill>
            <a:schemeClr val="bg1">
              <a:alpha val="80000"/>
            </a:schemeClr>
          </a:solidFill>
        </p:spPr>
        <p:txBody>
          <a:bodyPr lIns="360000" tIns="1332000" rIns="360000" bIns="3600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lägga till text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024" y="2971800"/>
            <a:ext cx="8737814" cy="1045396"/>
          </a:xfrm>
        </p:spPr>
        <p:txBody>
          <a:bodyPr anchor="b"/>
          <a:lstStyle>
            <a:lvl1pPr algn="l"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AAE6764-E886-444D-92B2-8E68E628E5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pPr/>
              <a:t>2021-12-01</a:t>
            </a:fld>
            <a:endParaRPr lang="sv-SE" sz="100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0BF3CE4F-2520-4854-8FDF-8401D14DE6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sv-SE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1E6CC63F-F4D6-40D5-BCD5-39BF4AC2C9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 sz="1000"/>
          </a:p>
        </p:txBody>
      </p:sp>
    </p:spTree>
    <p:extLst>
      <p:ext uri="{BB962C8B-B14F-4D97-AF65-F5344CB8AC3E}">
        <p14:creationId xmlns:p14="http://schemas.microsoft.com/office/powerpoint/2010/main" val="353995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bild (vänster)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827E8E1-C8D9-4B0C-9F54-7001360B6DB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80975" y="177800"/>
            <a:ext cx="7809929" cy="600202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här och välj ”Infoga bilder” från menyfliksområdet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E49B039C-A562-46FD-8F25-EDD14E4BF9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62724" y="533400"/>
            <a:ext cx="6480000" cy="5275263"/>
          </a:xfrm>
          <a:custGeom>
            <a:avLst/>
            <a:gdLst>
              <a:gd name="connsiteX0" fmla="*/ 0 w 6480000"/>
              <a:gd name="connsiteY0" fmla="*/ 0 h 5275263"/>
              <a:gd name="connsiteX1" fmla="*/ 6480000 w 6480000"/>
              <a:gd name="connsiteY1" fmla="*/ 0 h 5275263"/>
              <a:gd name="connsiteX2" fmla="*/ 6480000 w 6480000"/>
              <a:gd name="connsiteY2" fmla="*/ 5275263 h 5275263"/>
              <a:gd name="connsiteX3" fmla="*/ 0 w 6480000"/>
              <a:gd name="connsiteY3" fmla="*/ 5275263 h 5275263"/>
              <a:gd name="connsiteX4" fmla="*/ 0 w 6480000"/>
              <a:gd name="connsiteY4" fmla="*/ 5275262 h 5275263"/>
              <a:gd name="connsiteX5" fmla="*/ 0 w 6480000"/>
              <a:gd name="connsiteY5" fmla="*/ 1416049 h 527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00" h="5275263">
                <a:moveTo>
                  <a:pt x="0" y="0"/>
                </a:moveTo>
                <a:lnTo>
                  <a:pt x="6480000" y="0"/>
                </a:lnTo>
                <a:lnTo>
                  <a:pt x="6480000" y="5275263"/>
                </a:lnTo>
                <a:lnTo>
                  <a:pt x="0" y="5275263"/>
                </a:lnTo>
                <a:lnTo>
                  <a:pt x="0" y="5275262"/>
                </a:lnTo>
                <a:lnTo>
                  <a:pt x="0" y="141604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332000" rIns="360000" bIns="360000">
            <a:noAutofit/>
          </a:bodyPr>
          <a:lstStyle>
            <a:lvl1pPr>
              <a:defRPr/>
            </a:lvl1pPr>
          </a:lstStyle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251C0F9D-D376-4895-A75C-AA18A94AF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6488" y="866445"/>
            <a:ext cx="5757461" cy="84964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1427805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Klicka här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4712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403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533401"/>
            <a:ext cx="11102973" cy="987424"/>
          </a:xfrm>
        </p:spPr>
        <p:txBody>
          <a:bodyPr/>
          <a:lstStyle/>
          <a:p>
            <a:r>
              <a:rPr lang="sv-SE"/>
              <a:t>Klicka här för att lägga till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716088"/>
            <a:ext cx="11102974" cy="4092575"/>
          </a:xfrm>
        </p:spPr>
        <p:txBody>
          <a:bodyPr/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CD5EE2D-B1FE-4A33-9CB2-3EECB7504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pPr/>
              <a:t>2021-12-01</a:t>
            </a:fld>
            <a:endParaRPr lang="sv-SE" sz="100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0BF039A-85B2-48A2-AB81-7DE441DDC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2E00974-A71A-4D8D-9331-060DB997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 sz="1000"/>
          </a:p>
        </p:txBody>
      </p:sp>
    </p:spTree>
    <p:extLst>
      <p:ext uri="{BB962C8B-B14F-4D97-AF65-F5344CB8AC3E}">
        <p14:creationId xmlns:p14="http://schemas.microsoft.com/office/powerpoint/2010/main" val="205451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- 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533401"/>
            <a:ext cx="11102973" cy="987424"/>
          </a:xfrm>
        </p:spPr>
        <p:txBody>
          <a:bodyPr/>
          <a:lstStyle/>
          <a:p>
            <a:r>
              <a:rPr lang="sv-SE"/>
              <a:t>Klicka här för att lägga till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716088"/>
            <a:ext cx="11102974" cy="4092575"/>
          </a:xfrm>
        </p:spPr>
        <p:txBody>
          <a:bodyPr/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CD5EE2D-B1FE-4A33-9CB2-3EECB7504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pPr/>
              <a:t>2021-12-01</a:t>
            </a:fld>
            <a:endParaRPr lang="sv-SE" sz="100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0BF039A-85B2-48A2-AB81-7DE441DDC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2E00974-A71A-4D8D-9331-060DB997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 sz="1000"/>
          </a:p>
        </p:txBody>
      </p:sp>
    </p:spTree>
    <p:extLst>
      <p:ext uri="{BB962C8B-B14F-4D97-AF65-F5344CB8AC3E}">
        <p14:creationId xmlns:p14="http://schemas.microsoft.com/office/powerpoint/2010/main" val="338294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(vänster)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975" y="158688"/>
            <a:ext cx="4356103" cy="6018177"/>
          </a:xfrm>
          <a:solidFill>
            <a:schemeClr val="accent1"/>
          </a:solidFill>
        </p:spPr>
        <p:txBody>
          <a:bodyPr lIns="360000" tIns="360000" rIns="360000" bIns="360000" anchor="ctr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28854" y="533400"/>
            <a:ext cx="6813868" cy="5275263"/>
          </a:xfrm>
        </p:spPr>
        <p:txBody>
          <a:bodyPr/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648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dela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1709738"/>
            <a:ext cx="10515600" cy="2852737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750" y="4589464"/>
            <a:ext cx="10515600" cy="12192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lägga till text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DAEE1D9-CB34-49B7-814B-BE817DCB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pPr/>
              <a:t>2021-12-01</a:t>
            </a:fld>
            <a:endParaRPr lang="sv-SE" sz="100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3B973DDC-43C8-4F98-9FBD-FEC2E65F8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D9ED241-B219-4C3F-8814-6EB0D13A5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 sz="1000"/>
          </a:p>
        </p:txBody>
      </p:sp>
      <p:sp>
        <p:nvSpPr>
          <p:cNvPr id="23" name="Frihandsfigur: Form 22">
            <a:extLst>
              <a:ext uri="{FF2B5EF4-FFF2-40B4-BE49-F238E27FC236}">
                <a16:creationId xmlns:a16="http://schemas.microsoft.com/office/drawing/2014/main" id="{51C78F96-9F83-4543-8E82-7E7E572C9083}"/>
              </a:ext>
            </a:extLst>
          </p:cNvPr>
          <p:cNvSpPr/>
          <p:nvPr userDrawn="1"/>
        </p:nvSpPr>
        <p:spPr>
          <a:xfrm>
            <a:off x="3059598" y="158688"/>
            <a:ext cx="8251347" cy="6013512"/>
          </a:xfrm>
          <a:custGeom>
            <a:avLst/>
            <a:gdLst>
              <a:gd name="connsiteX0" fmla="*/ 5565315 w 8251347"/>
              <a:gd name="connsiteY0" fmla="*/ 0 h 6013512"/>
              <a:gd name="connsiteX1" fmla="*/ 7957215 w 8251347"/>
              <a:gd name="connsiteY1" fmla="*/ 0 h 6013512"/>
              <a:gd name="connsiteX2" fmla="*/ 8251347 w 8251347"/>
              <a:gd name="connsiteY2" fmla="*/ 368644 h 6013512"/>
              <a:gd name="connsiteX3" fmla="*/ 3423099 w 8251347"/>
              <a:gd name="connsiteY3" fmla="*/ 5947365 h 6013512"/>
              <a:gd name="connsiteX4" fmla="*/ 3356478 w 8251347"/>
              <a:gd name="connsiteY4" fmla="*/ 6013512 h 6013512"/>
              <a:gd name="connsiteX5" fmla="*/ 0 w 8251347"/>
              <a:gd name="connsiteY5" fmla="*/ 6013512 h 6013512"/>
              <a:gd name="connsiteX6" fmla="*/ 98156 w 8251347"/>
              <a:gd name="connsiteY6" fmla="*/ 6008849 h 6013512"/>
              <a:gd name="connsiteX7" fmla="*/ 5547009 w 8251347"/>
              <a:gd name="connsiteY7" fmla="*/ 12395 h 6013512"/>
              <a:gd name="connsiteX8" fmla="*/ 5565315 w 8251347"/>
              <a:gd name="connsiteY8" fmla="*/ 0 h 601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51347" h="6013512">
                <a:moveTo>
                  <a:pt x="5565315" y="0"/>
                </a:moveTo>
                <a:lnTo>
                  <a:pt x="7957215" y="0"/>
                </a:lnTo>
                <a:lnTo>
                  <a:pt x="8251347" y="368644"/>
                </a:lnTo>
                <a:cubicBezTo>
                  <a:pt x="4685979" y="925989"/>
                  <a:pt x="5044052" y="4181435"/>
                  <a:pt x="3423099" y="5947365"/>
                </a:cubicBezTo>
                <a:lnTo>
                  <a:pt x="3356478" y="6013512"/>
                </a:lnTo>
                <a:lnTo>
                  <a:pt x="0" y="6013512"/>
                </a:lnTo>
                <a:lnTo>
                  <a:pt x="98156" y="6008849"/>
                </a:lnTo>
                <a:cubicBezTo>
                  <a:pt x="3777270" y="5755642"/>
                  <a:pt x="3108424" y="1750640"/>
                  <a:pt x="5547009" y="12395"/>
                </a:cubicBezTo>
                <a:lnTo>
                  <a:pt x="556531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5134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sv-SE"/>
          </a:p>
        </p:txBody>
      </p:sp>
      <p:sp>
        <p:nvSpPr>
          <p:cNvPr id="22" name="Frihandsfigur: Form 21">
            <a:extLst>
              <a:ext uri="{FF2B5EF4-FFF2-40B4-BE49-F238E27FC236}">
                <a16:creationId xmlns:a16="http://schemas.microsoft.com/office/drawing/2014/main" id="{1F9C65B4-DB21-4ECA-BCC0-083697B7B3C5}"/>
              </a:ext>
            </a:extLst>
          </p:cNvPr>
          <p:cNvSpPr/>
          <p:nvPr userDrawn="1"/>
        </p:nvSpPr>
        <p:spPr>
          <a:xfrm>
            <a:off x="7750216" y="1507652"/>
            <a:ext cx="4251284" cy="4664549"/>
          </a:xfrm>
          <a:custGeom>
            <a:avLst/>
            <a:gdLst>
              <a:gd name="connsiteX0" fmla="*/ 4251284 w 4251284"/>
              <a:gd name="connsiteY0" fmla="*/ 0 h 4664549"/>
              <a:gd name="connsiteX1" fmla="*/ 4251284 w 4251284"/>
              <a:gd name="connsiteY1" fmla="*/ 1286507 h 4664549"/>
              <a:gd name="connsiteX2" fmla="*/ 4110589 w 4251284"/>
              <a:gd name="connsiteY2" fmla="*/ 1337258 h 4664549"/>
              <a:gd name="connsiteX3" fmla="*/ 2215118 w 4251284"/>
              <a:gd name="connsiteY3" fmla="*/ 3045106 h 4664549"/>
              <a:gd name="connsiteX4" fmla="*/ 3058975 w 4251284"/>
              <a:gd name="connsiteY4" fmla="*/ 3045106 h 4664549"/>
              <a:gd name="connsiteX5" fmla="*/ 3959850 w 4251284"/>
              <a:gd name="connsiteY5" fmla="*/ 4231066 h 4664549"/>
              <a:gd name="connsiteX6" fmla="*/ 1644945 w 4251284"/>
              <a:gd name="connsiteY6" fmla="*/ 4231066 h 4664549"/>
              <a:gd name="connsiteX7" fmla="*/ 1463843 w 4251284"/>
              <a:gd name="connsiteY7" fmla="*/ 4664549 h 4664549"/>
              <a:gd name="connsiteX8" fmla="*/ 0 w 4251284"/>
              <a:gd name="connsiteY8" fmla="*/ 4664549 h 4664549"/>
              <a:gd name="connsiteX9" fmla="*/ 23966 w 4251284"/>
              <a:gd name="connsiteY9" fmla="*/ 4621406 h 4664549"/>
              <a:gd name="connsiteX10" fmla="*/ 4086581 w 4251284"/>
              <a:gd name="connsiteY10" fmla="*/ 29254 h 4664549"/>
              <a:gd name="connsiteX11" fmla="*/ 4251284 w 4251284"/>
              <a:gd name="connsiteY11" fmla="*/ 0 h 466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51284" h="4664549">
                <a:moveTo>
                  <a:pt x="4251284" y="0"/>
                </a:moveTo>
                <a:lnTo>
                  <a:pt x="4251284" y="1286507"/>
                </a:lnTo>
                <a:lnTo>
                  <a:pt x="4110589" y="1337258"/>
                </a:lnTo>
                <a:cubicBezTo>
                  <a:pt x="3183700" y="1704485"/>
                  <a:pt x="2625642" y="2326687"/>
                  <a:pt x="2215118" y="3045106"/>
                </a:cubicBezTo>
                <a:cubicBezTo>
                  <a:pt x="2215118" y="3045106"/>
                  <a:pt x="3058975" y="3045106"/>
                  <a:pt x="3058975" y="3045106"/>
                </a:cubicBezTo>
                <a:lnTo>
                  <a:pt x="3959850" y="4231066"/>
                </a:lnTo>
                <a:lnTo>
                  <a:pt x="1644945" y="4231066"/>
                </a:lnTo>
                <a:lnTo>
                  <a:pt x="1463843" y="4664549"/>
                </a:lnTo>
                <a:lnTo>
                  <a:pt x="0" y="4664549"/>
                </a:lnTo>
                <a:lnTo>
                  <a:pt x="23966" y="4621406"/>
                </a:lnTo>
                <a:cubicBezTo>
                  <a:pt x="948042" y="2870722"/>
                  <a:pt x="1353296" y="573940"/>
                  <a:pt x="4086581" y="29254"/>
                </a:cubicBezTo>
                <a:lnTo>
                  <a:pt x="4251284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5134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sv-SE"/>
          </a:p>
        </p:txBody>
      </p:sp>
      <p:sp>
        <p:nvSpPr>
          <p:cNvPr id="21" name="Frihandsfigur: Form 20">
            <a:extLst>
              <a:ext uri="{FF2B5EF4-FFF2-40B4-BE49-F238E27FC236}">
                <a16:creationId xmlns:a16="http://schemas.microsoft.com/office/drawing/2014/main" id="{4129E45C-CFC2-4830-A7F4-94C5C57B19EE}"/>
              </a:ext>
            </a:extLst>
          </p:cNvPr>
          <p:cNvSpPr/>
          <p:nvPr userDrawn="1"/>
        </p:nvSpPr>
        <p:spPr>
          <a:xfrm>
            <a:off x="2461847" y="6172050"/>
            <a:ext cx="4785" cy="150"/>
          </a:xfrm>
          <a:custGeom>
            <a:avLst/>
            <a:gdLst>
              <a:gd name="connsiteX0" fmla="*/ 0 w 4785"/>
              <a:gd name="connsiteY0" fmla="*/ 0 h 150"/>
              <a:gd name="connsiteX1" fmla="*/ 4785 w 4785"/>
              <a:gd name="connsiteY1" fmla="*/ 150 h 150"/>
              <a:gd name="connsiteX2" fmla="*/ 120 w 4785"/>
              <a:gd name="connsiteY2" fmla="*/ 150 h 150"/>
              <a:gd name="connsiteX3" fmla="*/ 0 w 4785"/>
              <a:gd name="connsiteY3" fmla="*/ 0 h 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5" h="150">
                <a:moveTo>
                  <a:pt x="0" y="0"/>
                </a:moveTo>
                <a:lnTo>
                  <a:pt x="4785" y="150"/>
                </a:lnTo>
                <a:lnTo>
                  <a:pt x="120" y="1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5134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sv-SE"/>
          </a:p>
        </p:txBody>
      </p:sp>
      <p:sp>
        <p:nvSpPr>
          <p:cNvPr id="20" name="Frihandsfigur: Form 19">
            <a:extLst>
              <a:ext uri="{FF2B5EF4-FFF2-40B4-BE49-F238E27FC236}">
                <a16:creationId xmlns:a16="http://schemas.microsoft.com/office/drawing/2014/main" id="{C29518C4-1E15-46DB-8FE1-2D60C9A52F1D}"/>
              </a:ext>
            </a:extLst>
          </p:cNvPr>
          <p:cNvSpPr/>
          <p:nvPr userDrawn="1"/>
        </p:nvSpPr>
        <p:spPr>
          <a:xfrm>
            <a:off x="2466631" y="6172201"/>
            <a:ext cx="592966" cy="7931"/>
          </a:xfrm>
          <a:custGeom>
            <a:avLst/>
            <a:gdLst>
              <a:gd name="connsiteX0" fmla="*/ 0 w 592966"/>
              <a:gd name="connsiteY0" fmla="*/ 0 h 7931"/>
              <a:gd name="connsiteX1" fmla="*/ 592966 w 592966"/>
              <a:gd name="connsiteY1" fmla="*/ 0 h 7931"/>
              <a:gd name="connsiteX2" fmla="*/ 469633 w 592966"/>
              <a:gd name="connsiteY2" fmla="*/ 5859 h 7931"/>
              <a:gd name="connsiteX3" fmla="*/ 237776 w 592966"/>
              <a:gd name="connsiteY3" fmla="*/ 7454 h 7931"/>
              <a:gd name="connsiteX4" fmla="*/ 0 w 592966"/>
              <a:gd name="connsiteY4" fmla="*/ 0 h 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966" h="7931">
                <a:moveTo>
                  <a:pt x="0" y="0"/>
                </a:moveTo>
                <a:lnTo>
                  <a:pt x="592966" y="0"/>
                </a:lnTo>
                <a:lnTo>
                  <a:pt x="469633" y="5859"/>
                </a:lnTo>
                <a:cubicBezTo>
                  <a:pt x="394094" y="7894"/>
                  <a:pt x="316827" y="8441"/>
                  <a:pt x="237776" y="745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5134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1858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Klicka här för att lägga till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17F852-2405-43B5-8AA8-1DF9E051EB6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39750" y="1716089"/>
            <a:ext cx="5376862" cy="4092574"/>
          </a:xfrm>
        </p:spPr>
        <p:txBody>
          <a:bodyPr/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5860" y="1716089"/>
            <a:ext cx="5376862" cy="4092574"/>
          </a:xfrm>
        </p:spPr>
        <p:txBody>
          <a:bodyPr/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3030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uta (vänster)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24CEA8-01E2-433D-ACEF-00F015D95B6D}"/>
              </a:ext>
            </a:extLst>
          </p:cNvPr>
          <p:cNvSpPr/>
          <p:nvPr userDrawn="1"/>
        </p:nvSpPr>
        <p:spPr>
          <a:xfrm>
            <a:off x="180975" y="177800"/>
            <a:ext cx="4356103" cy="599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B15A51B-F5FD-46C6-BB50-13243C988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8854" y="533401"/>
            <a:ext cx="6813868" cy="9874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lägga till 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28854" y="1716089"/>
            <a:ext cx="6813868" cy="4092574"/>
          </a:xfrm>
        </p:spPr>
        <p:txBody>
          <a:bodyPr/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2021-12-01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713805D1-E18B-4ACE-99B2-41FBE6D0B99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14343" y="533402"/>
            <a:ext cx="2089366" cy="1726914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Infoga ikon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3068CB-5C8E-488D-B28C-65241369A7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163" y="2422302"/>
            <a:ext cx="3654425" cy="2031710"/>
          </a:xfrm>
        </p:spPr>
        <p:txBody>
          <a:bodyPr anchor="ctr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0">
              <a:buFontTx/>
              <a:buNone/>
              <a:defRPr/>
            </a:lvl2pPr>
            <a:lvl3pPr marL="449263" indent="0">
              <a:buFontTx/>
              <a:buNone/>
              <a:defRPr/>
            </a:lvl3pPr>
            <a:lvl4pPr marL="630238" indent="0">
              <a:buFontTx/>
              <a:buNone/>
              <a:defRPr/>
            </a:lvl4pPr>
            <a:lvl5pPr marL="801688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219845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ihandsfigur: Form 9">
            <a:extLst>
              <a:ext uri="{FF2B5EF4-FFF2-40B4-BE49-F238E27FC236}">
                <a16:creationId xmlns:a16="http://schemas.microsoft.com/office/drawing/2014/main" id="{AC93E3C1-B200-43AD-BF2B-DD2D720EBF4D}"/>
              </a:ext>
            </a:extLst>
          </p:cNvPr>
          <p:cNvSpPr/>
          <p:nvPr userDrawn="1"/>
        </p:nvSpPr>
        <p:spPr>
          <a:xfrm>
            <a:off x="1" y="0"/>
            <a:ext cx="12191998" cy="6858000"/>
          </a:xfrm>
          <a:custGeom>
            <a:avLst/>
            <a:gdLst>
              <a:gd name="connsiteX0" fmla="*/ 179999 w 12191998"/>
              <a:gd name="connsiteY0" fmla="*/ 180000 h 6858000"/>
              <a:gd name="connsiteX1" fmla="*/ 179999 w 12191998"/>
              <a:gd name="connsiteY1" fmla="*/ 6176962 h 6858000"/>
              <a:gd name="connsiteX2" fmla="*/ 12011998 w 12191998"/>
              <a:gd name="connsiteY2" fmla="*/ 6176962 h 6858000"/>
              <a:gd name="connsiteX3" fmla="*/ 12011998 w 12191998"/>
              <a:gd name="connsiteY3" fmla="*/ 180000 h 6858000"/>
              <a:gd name="connsiteX4" fmla="*/ 0 w 12191998"/>
              <a:gd name="connsiteY4" fmla="*/ 0 h 6858000"/>
              <a:gd name="connsiteX5" fmla="*/ 107003 w 12191998"/>
              <a:gd name="connsiteY5" fmla="*/ 0 h 6858000"/>
              <a:gd name="connsiteX6" fmla="*/ 12011998 w 12191998"/>
              <a:gd name="connsiteY6" fmla="*/ 0 h 6858000"/>
              <a:gd name="connsiteX7" fmla="*/ 12191998 w 12191998"/>
              <a:gd name="connsiteY7" fmla="*/ 0 h 6858000"/>
              <a:gd name="connsiteX8" fmla="*/ 12191998 w 12191998"/>
              <a:gd name="connsiteY8" fmla="*/ 6858000 h 6858000"/>
              <a:gd name="connsiteX9" fmla="*/ 12011998 w 12191998"/>
              <a:gd name="connsiteY9" fmla="*/ 6858000 h 6858000"/>
              <a:gd name="connsiteX10" fmla="*/ 12011998 w 12191998"/>
              <a:gd name="connsiteY10" fmla="*/ 6857999 h 6858000"/>
              <a:gd name="connsiteX11" fmla="*/ 179999 w 12191998"/>
              <a:gd name="connsiteY11" fmla="*/ 6857999 h 6858000"/>
              <a:gd name="connsiteX12" fmla="*/ 179999 w 12191998"/>
              <a:gd name="connsiteY12" fmla="*/ 6858000 h 6858000"/>
              <a:gd name="connsiteX13" fmla="*/ 0 w 1219199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998" h="6858000">
                <a:moveTo>
                  <a:pt x="179999" y="180000"/>
                </a:moveTo>
                <a:lnTo>
                  <a:pt x="179999" y="6176962"/>
                </a:lnTo>
                <a:lnTo>
                  <a:pt x="12011998" y="6176962"/>
                </a:lnTo>
                <a:lnTo>
                  <a:pt x="12011998" y="180000"/>
                </a:lnTo>
                <a:close/>
                <a:moveTo>
                  <a:pt x="0" y="0"/>
                </a:moveTo>
                <a:lnTo>
                  <a:pt x="107003" y="0"/>
                </a:lnTo>
                <a:lnTo>
                  <a:pt x="12011998" y="0"/>
                </a:lnTo>
                <a:lnTo>
                  <a:pt x="12191998" y="0"/>
                </a:lnTo>
                <a:lnTo>
                  <a:pt x="12191998" y="6858000"/>
                </a:lnTo>
                <a:lnTo>
                  <a:pt x="12011998" y="6858000"/>
                </a:lnTo>
                <a:lnTo>
                  <a:pt x="12011998" y="6857999"/>
                </a:lnTo>
                <a:lnTo>
                  <a:pt x="179999" y="6857999"/>
                </a:lnTo>
                <a:lnTo>
                  <a:pt x="179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3401"/>
            <a:ext cx="11102973" cy="9848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sv-SE"/>
              <a:t>Klicka här för att lägga till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716089"/>
            <a:ext cx="11102974" cy="40925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724" y="6334187"/>
            <a:ext cx="1198692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D403CD0-842C-4BCD-83D3-BB78B185EE38}" type="datetimeFigureOut">
              <a:rPr lang="sv-SE" smtClean="0"/>
              <a:pPr/>
              <a:t>2021-12-01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0390" y="6334187"/>
            <a:ext cx="5311346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975" y="6334187"/>
            <a:ext cx="358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ECA9A37-2F89-4344-9C3E-D8D127F8088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681271" y="6270348"/>
            <a:ext cx="1307529" cy="49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0" r:id="rId4"/>
    <p:sldLayoutId id="2147483664" r:id="rId5"/>
    <p:sldLayoutId id="2147483667" r:id="rId6"/>
    <p:sldLayoutId id="2147483651" r:id="rId7"/>
    <p:sldLayoutId id="2147483652" r:id="rId8"/>
    <p:sldLayoutId id="2147483662" r:id="rId9"/>
    <p:sldLayoutId id="2147483665" r:id="rId10"/>
    <p:sldLayoutId id="2147483663" r:id="rId11"/>
    <p:sldLayoutId id="2147483666" r:id="rId12"/>
    <p:sldLayoutId id="2147483657" r:id="rId13"/>
    <p:sldLayoutId id="2147483659" r:id="rId14"/>
    <p:sldLayoutId id="2147483654" r:id="rId15"/>
    <p:sldLayoutId id="214748365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82563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180975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01688" indent="-171450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82663" indent="-180975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68" userDrawn="1">
          <p15:clr>
            <a:srgbClr val="F26B43"/>
          </p15:clr>
        </p15:guide>
        <p15:guide id="4" orient="horz" pos="4104" userDrawn="1">
          <p15:clr>
            <a:srgbClr val="F26B43"/>
          </p15:clr>
        </p15:guide>
        <p15:guide id="5" orient="horz" pos="109" userDrawn="1">
          <p15:clr>
            <a:srgbClr val="F26B43"/>
          </p15:clr>
        </p15:guide>
        <p15:guide id="6" pos="114" userDrawn="1">
          <p15:clr>
            <a:srgbClr val="F26B43"/>
          </p15:clr>
        </p15:guide>
        <p15:guide id="7" orient="horz" pos="3891" userDrawn="1">
          <p15:clr>
            <a:srgbClr val="F26B43"/>
          </p15:clr>
        </p15:guide>
        <p15:guide id="10" orient="horz" pos="336" userDrawn="1">
          <p15:clr>
            <a:srgbClr val="F26B43"/>
          </p15:clr>
        </p15:guide>
        <p15:guide id="11" pos="7334" userDrawn="1">
          <p15:clr>
            <a:srgbClr val="F26B43"/>
          </p15:clr>
        </p15:guide>
        <p15:guide id="12" orient="horz" pos="3659" userDrawn="1">
          <p15:clr>
            <a:srgbClr val="F26B43"/>
          </p15:clr>
        </p15:guide>
        <p15:guide id="13" orient="horz" pos="958" userDrawn="1">
          <p15:clr>
            <a:srgbClr val="F26B43"/>
          </p15:clr>
        </p15:guide>
        <p15:guide id="15" pos="339" userDrawn="1">
          <p15:clr>
            <a:srgbClr val="F26B43"/>
          </p15:clr>
        </p15:guide>
        <p15:guide id="16" orient="horz" pos="108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ihandsfigur: Form 9">
            <a:extLst>
              <a:ext uri="{FF2B5EF4-FFF2-40B4-BE49-F238E27FC236}">
                <a16:creationId xmlns:a16="http://schemas.microsoft.com/office/drawing/2014/main" id="{AC93E3C1-B200-43AD-BF2B-DD2D720EBF4D}"/>
              </a:ext>
            </a:extLst>
          </p:cNvPr>
          <p:cNvSpPr/>
          <p:nvPr userDrawn="1"/>
        </p:nvSpPr>
        <p:spPr>
          <a:xfrm>
            <a:off x="1" y="0"/>
            <a:ext cx="12191998" cy="6858000"/>
          </a:xfrm>
          <a:custGeom>
            <a:avLst/>
            <a:gdLst>
              <a:gd name="connsiteX0" fmla="*/ 179999 w 12191998"/>
              <a:gd name="connsiteY0" fmla="*/ 180000 h 6858000"/>
              <a:gd name="connsiteX1" fmla="*/ 179999 w 12191998"/>
              <a:gd name="connsiteY1" fmla="*/ 6176962 h 6858000"/>
              <a:gd name="connsiteX2" fmla="*/ 12011998 w 12191998"/>
              <a:gd name="connsiteY2" fmla="*/ 6176962 h 6858000"/>
              <a:gd name="connsiteX3" fmla="*/ 12011998 w 12191998"/>
              <a:gd name="connsiteY3" fmla="*/ 180000 h 6858000"/>
              <a:gd name="connsiteX4" fmla="*/ 0 w 12191998"/>
              <a:gd name="connsiteY4" fmla="*/ 0 h 6858000"/>
              <a:gd name="connsiteX5" fmla="*/ 107003 w 12191998"/>
              <a:gd name="connsiteY5" fmla="*/ 0 h 6858000"/>
              <a:gd name="connsiteX6" fmla="*/ 12011998 w 12191998"/>
              <a:gd name="connsiteY6" fmla="*/ 0 h 6858000"/>
              <a:gd name="connsiteX7" fmla="*/ 12191998 w 12191998"/>
              <a:gd name="connsiteY7" fmla="*/ 0 h 6858000"/>
              <a:gd name="connsiteX8" fmla="*/ 12191998 w 12191998"/>
              <a:gd name="connsiteY8" fmla="*/ 6858000 h 6858000"/>
              <a:gd name="connsiteX9" fmla="*/ 12011998 w 12191998"/>
              <a:gd name="connsiteY9" fmla="*/ 6858000 h 6858000"/>
              <a:gd name="connsiteX10" fmla="*/ 12011998 w 12191998"/>
              <a:gd name="connsiteY10" fmla="*/ 6857999 h 6858000"/>
              <a:gd name="connsiteX11" fmla="*/ 179999 w 12191998"/>
              <a:gd name="connsiteY11" fmla="*/ 6857999 h 6858000"/>
              <a:gd name="connsiteX12" fmla="*/ 179999 w 12191998"/>
              <a:gd name="connsiteY12" fmla="*/ 6858000 h 6858000"/>
              <a:gd name="connsiteX13" fmla="*/ 0 w 1219199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998" h="6858000">
                <a:moveTo>
                  <a:pt x="179999" y="180000"/>
                </a:moveTo>
                <a:lnTo>
                  <a:pt x="179999" y="6176962"/>
                </a:lnTo>
                <a:lnTo>
                  <a:pt x="12011998" y="6176962"/>
                </a:lnTo>
                <a:lnTo>
                  <a:pt x="12011998" y="180000"/>
                </a:lnTo>
                <a:close/>
                <a:moveTo>
                  <a:pt x="0" y="0"/>
                </a:moveTo>
                <a:lnTo>
                  <a:pt x="107003" y="0"/>
                </a:lnTo>
                <a:lnTo>
                  <a:pt x="12011998" y="0"/>
                </a:lnTo>
                <a:lnTo>
                  <a:pt x="12191998" y="0"/>
                </a:lnTo>
                <a:lnTo>
                  <a:pt x="12191998" y="6858000"/>
                </a:lnTo>
                <a:lnTo>
                  <a:pt x="12011998" y="6858000"/>
                </a:lnTo>
                <a:lnTo>
                  <a:pt x="12011998" y="6857999"/>
                </a:lnTo>
                <a:lnTo>
                  <a:pt x="179999" y="6857999"/>
                </a:lnTo>
                <a:lnTo>
                  <a:pt x="179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3401"/>
            <a:ext cx="11102973" cy="9848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sv-SE"/>
              <a:t>Klicka här för att lägga till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716089"/>
            <a:ext cx="11102974" cy="40925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724" y="6334187"/>
            <a:ext cx="1198692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D403CD0-842C-4BCD-83D3-BB78B185EE38}" type="datetimeFigureOut">
              <a:rPr lang="sv-SE" smtClean="0"/>
              <a:pPr/>
              <a:t>2021-12-01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0390" y="6334187"/>
            <a:ext cx="5311346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975" y="6334187"/>
            <a:ext cx="358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ECA9A37-2F89-4344-9C3E-D8D127F8088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681271" y="6270348"/>
            <a:ext cx="1307529" cy="49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9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82563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180975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01688" indent="-171450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82663" indent="-180975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568">
          <p15:clr>
            <a:srgbClr val="F26B43"/>
          </p15:clr>
        </p15:guide>
        <p15:guide id="4" orient="horz" pos="4104">
          <p15:clr>
            <a:srgbClr val="F26B43"/>
          </p15:clr>
        </p15:guide>
        <p15:guide id="5" orient="horz" pos="109">
          <p15:clr>
            <a:srgbClr val="F26B43"/>
          </p15:clr>
        </p15:guide>
        <p15:guide id="6" pos="114">
          <p15:clr>
            <a:srgbClr val="F26B43"/>
          </p15:clr>
        </p15:guide>
        <p15:guide id="7" orient="horz" pos="3891">
          <p15:clr>
            <a:srgbClr val="F26B43"/>
          </p15:clr>
        </p15:guide>
        <p15:guide id="10" orient="horz" pos="336">
          <p15:clr>
            <a:srgbClr val="F26B43"/>
          </p15:clr>
        </p15:guide>
        <p15:guide id="11" pos="7334">
          <p15:clr>
            <a:srgbClr val="F26B43"/>
          </p15:clr>
        </p15:guide>
        <p15:guide id="12" orient="horz" pos="3659">
          <p15:clr>
            <a:srgbClr val="F26B43"/>
          </p15:clr>
        </p15:guide>
        <p15:guide id="13" orient="horz" pos="958">
          <p15:clr>
            <a:srgbClr val="F26B43"/>
          </p15:clr>
        </p15:guide>
        <p15:guide id="15" pos="339">
          <p15:clr>
            <a:srgbClr val="F26B43"/>
          </p15:clr>
        </p15:guide>
        <p15:guide id="16" orient="horz" pos="10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666F9E73-A32A-4272-9AFB-148EED75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13" y="3025145"/>
            <a:ext cx="11102973" cy="1565275"/>
          </a:xfrm>
        </p:spPr>
        <p:txBody>
          <a:bodyPr/>
          <a:lstStyle/>
          <a:p>
            <a:r>
              <a:rPr lang="sv-SE"/>
              <a:t>Försäkrade i Sverige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3A6F7419-2B28-4EBB-B682-DF040C5B94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49" y="4738484"/>
            <a:ext cx="9582151" cy="704044"/>
          </a:xfrm>
        </p:spPr>
        <p:txBody>
          <a:bodyPr/>
          <a:lstStyle/>
          <a:p>
            <a:r>
              <a:rPr lang="sv-SE"/>
              <a:t>Livslängder och dödlighet, prognoser 2021-2080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58A7743F-F556-4663-91AC-5CA19E4F9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5591219"/>
            <a:ext cx="7448550" cy="266608"/>
          </a:xfrm>
        </p:spPr>
        <p:txBody>
          <a:bodyPr/>
          <a:lstStyle/>
          <a:p>
            <a:r>
              <a:rPr lang="sv-SE"/>
              <a:t>Kia Buranakol Issa</a:t>
            </a:r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2D3FE761-DA9F-43E3-B1E9-AD12440E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9750" y="5872393"/>
            <a:ext cx="1670050" cy="266608"/>
          </a:xfrm>
        </p:spPr>
        <p:txBody>
          <a:bodyPr/>
          <a:lstStyle/>
          <a:p>
            <a:r>
              <a:rPr lang="sv-SE"/>
              <a:t>2021-12-01</a:t>
            </a:r>
          </a:p>
        </p:txBody>
      </p:sp>
    </p:spTree>
    <p:extLst>
      <p:ext uri="{BB962C8B-B14F-4D97-AF65-F5344CB8AC3E}">
        <p14:creationId xmlns:p14="http://schemas.microsoft.com/office/powerpoint/2010/main" val="3537245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397B19-8899-4CDC-A3FB-9B119E05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3401"/>
            <a:ext cx="11102973" cy="987424"/>
          </a:xfrm>
        </p:spPr>
        <p:txBody>
          <a:bodyPr anchor="b">
            <a:normAutofit/>
          </a:bodyPr>
          <a:lstStyle/>
          <a:p>
            <a:r>
              <a:rPr lang="sv-SE" sz="3300"/>
              <a:t>Dödssannolikheten ökar med ålder och sjunker över tid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951EE1C-B3B1-4154-9064-5B04B5F7B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64" y="1716088"/>
            <a:ext cx="8185145" cy="4092575"/>
          </a:xfrm>
          <a:prstGeom prst="rect">
            <a:avLst/>
          </a:prstGeom>
          <a:noFill/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2B1AD425-1041-45DB-92A0-D517284F1AD0}"/>
              </a:ext>
            </a:extLst>
          </p:cNvPr>
          <p:cNvSpPr txBox="1"/>
          <p:nvPr/>
        </p:nvSpPr>
        <p:spPr>
          <a:xfrm>
            <a:off x="9440949" y="4442510"/>
            <a:ext cx="1106424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200">
                <a:solidFill>
                  <a:srgbClr val="FF0000"/>
                </a:solidFill>
              </a:rPr>
              <a:t>0,2 %</a:t>
            </a:r>
          </a:p>
        </p:txBody>
      </p: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EA1CA06D-2BF7-40FA-8796-D931F1510E58}"/>
              </a:ext>
            </a:extLst>
          </p:cNvPr>
          <p:cNvCxnSpPr>
            <a:cxnSpLocks/>
          </p:cNvCxnSpPr>
          <p:nvPr/>
        </p:nvCxnSpPr>
        <p:spPr>
          <a:xfrm flipH="1">
            <a:off x="4786184" y="4621427"/>
            <a:ext cx="3593186" cy="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 14">
            <a:extLst>
              <a:ext uri="{FF2B5EF4-FFF2-40B4-BE49-F238E27FC236}">
                <a16:creationId xmlns:a16="http://schemas.microsoft.com/office/drawing/2014/main" id="{B2F2A50A-82F2-4AEC-887E-151887FA91D4}"/>
              </a:ext>
            </a:extLst>
          </p:cNvPr>
          <p:cNvSpPr/>
          <p:nvPr/>
        </p:nvSpPr>
        <p:spPr>
          <a:xfrm>
            <a:off x="8283890" y="4530818"/>
            <a:ext cx="190959" cy="1886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A151A851-F999-4F0E-9EAB-B90B22649E0B}"/>
              </a:ext>
            </a:extLst>
          </p:cNvPr>
          <p:cNvSpPr txBox="1"/>
          <p:nvPr/>
        </p:nvSpPr>
        <p:spPr>
          <a:xfrm>
            <a:off x="95324" y="6642556"/>
            <a:ext cx="16787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/>
              <a:t>Figur 2.2</a:t>
            </a:r>
          </a:p>
        </p:txBody>
      </p:sp>
    </p:spTree>
    <p:extLst>
      <p:ext uri="{BB962C8B-B14F-4D97-AF65-F5344CB8AC3E}">
        <p14:creationId xmlns:p14="http://schemas.microsoft.com/office/powerpoint/2010/main" val="427159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397B19-8899-4CDC-A3FB-9B119E05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3401"/>
            <a:ext cx="11102973" cy="987424"/>
          </a:xfrm>
        </p:spPr>
        <p:txBody>
          <a:bodyPr anchor="b">
            <a:normAutofit/>
          </a:bodyPr>
          <a:lstStyle/>
          <a:p>
            <a:r>
              <a:rPr lang="sv-SE" sz="3300"/>
              <a:t>Befolkningsdödlighet prognostiseras med </a:t>
            </a:r>
            <a:br>
              <a:rPr lang="sv-SE" sz="3300"/>
            </a:br>
            <a:r>
              <a:rPr lang="sv-SE" sz="3300"/>
              <a:t>Lee-Cartermodell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287958F-9D3E-49AB-88F5-0F82FFCCDD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94" y="1716088"/>
            <a:ext cx="8185145" cy="4092575"/>
          </a:xfrm>
          <a:prstGeom prst="rect">
            <a:avLst/>
          </a:prstGeom>
          <a:noFill/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3BF6F14-CEDA-409B-B457-C1FB76BBCC61}"/>
              </a:ext>
            </a:extLst>
          </p:cNvPr>
          <p:cNvSpPr txBox="1"/>
          <p:nvPr/>
        </p:nvSpPr>
        <p:spPr>
          <a:xfrm>
            <a:off x="95324" y="6642556"/>
            <a:ext cx="16787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/>
              <a:t>Figur 2.12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ruta 5">
                <a:extLst>
                  <a:ext uri="{FF2B5EF4-FFF2-40B4-BE49-F238E27FC236}">
                    <a16:creationId xmlns:a16="http://schemas.microsoft.com/office/drawing/2014/main" id="{02A19A5C-C464-48CA-824E-B3D72AABB013}"/>
                  </a:ext>
                </a:extLst>
              </p:cNvPr>
              <p:cNvSpPr txBox="1"/>
              <p:nvPr/>
            </p:nvSpPr>
            <p:spPr>
              <a:xfrm>
                <a:off x="706500" y="1930272"/>
                <a:ext cx="2880320" cy="486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2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sv-SE" sz="24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sv-SE" sz="24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sv-SE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sv-SE" sz="24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sv-SE" sz="2400" i="1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sv-SE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sv-SE" sz="2400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sv-SE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sv-SE" sz="2400" i="1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sv-SE" sz="24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sv-SE" sz="2400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sv-SE" sz="2400" i="1">
                              <a:latin typeface="Cambria Math"/>
                              <a:ea typeface="Cambria Math"/>
                            </a:rPr>
                            <m:t>𝜅</m:t>
                          </m:r>
                          <m:d>
                            <m:dPr>
                              <m:ctrlPr>
                                <a:rPr lang="sv-SE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sv-SE" sz="24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sv-SE" sz="2400" i="1">
                              <a:latin typeface="Cambria Math"/>
                              <a:ea typeface="Cambria Math"/>
                            </a:rPr>
                            <m:t>⋅</m:t>
                          </m:r>
                          <m:sSub>
                            <m:sSubPr>
                              <m:ctrlPr>
                                <a:rPr lang="sv-SE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sv-SE" sz="2400" i="1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sv-SE" sz="24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sv-SE" sz="2400"/>
              </a:p>
            </p:txBody>
          </p:sp>
        </mc:Choice>
        <mc:Fallback>
          <p:sp>
            <p:nvSpPr>
              <p:cNvPr id="6" name="textruta 5">
                <a:extLst>
                  <a:ext uri="{FF2B5EF4-FFF2-40B4-BE49-F238E27FC236}">
                    <a16:creationId xmlns:a16="http://schemas.microsoft.com/office/drawing/2014/main" id="{02A19A5C-C464-48CA-824E-B3D72AABB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00" y="1930272"/>
                <a:ext cx="2880320" cy="4866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llips 2">
            <a:extLst>
              <a:ext uri="{FF2B5EF4-FFF2-40B4-BE49-F238E27FC236}">
                <a16:creationId xmlns:a16="http://schemas.microsoft.com/office/drawing/2014/main" id="{DD190806-AC92-48A7-841C-8D5DF6157AFD}"/>
              </a:ext>
            </a:extLst>
          </p:cNvPr>
          <p:cNvSpPr/>
          <p:nvPr/>
        </p:nvSpPr>
        <p:spPr>
          <a:xfrm rot="202550">
            <a:off x="4740696" y="2337575"/>
            <a:ext cx="1873191" cy="2813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DB26EA97-2D96-4136-A8B7-C27CFFE6E504}"/>
              </a:ext>
            </a:extLst>
          </p:cNvPr>
          <p:cNvSpPr/>
          <p:nvPr/>
        </p:nvSpPr>
        <p:spPr>
          <a:xfrm rot="202550">
            <a:off x="6625961" y="2514083"/>
            <a:ext cx="3307598" cy="2813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533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397B19-8899-4CDC-A3FB-9B119E05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3401"/>
            <a:ext cx="11247697" cy="987424"/>
          </a:xfrm>
        </p:spPr>
        <p:txBody>
          <a:bodyPr anchor="b">
            <a:normAutofit/>
          </a:bodyPr>
          <a:lstStyle/>
          <a:p>
            <a:pPr algn="ctr"/>
            <a:r>
              <a:rPr lang="sv-SE" sz="3300"/>
              <a:t>Dödlighetsprognoser för 90-talister</a:t>
            </a:r>
          </a:p>
        </p:txBody>
      </p:sp>
      <p:pic>
        <p:nvPicPr>
          <p:cNvPr id="6" name="Bildobjekt 5" descr="En bild som visar bord&#10;&#10;Automatiskt genererad beskrivning">
            <a:extLst>
              <a:ext uri="{FF2B5EF4-FFF2-40B4-BE49-F238E27FC236}">
                <a16:creationId xmlns:a16="http://schemas.microsoft.com/office/drawing/2014/main" id="{E110FF92-D7D9-43A2-8F30-61A443317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64" y="1716088"/>
            <a:ext cx="8185145" cy="4092575"/>
          </a:xfrm>
          <a:prstGeom prst="rect">
            <a:avLst/>
          </a:prstGeom>
          <a:noFill/>
        </p:spPr>
      </p:pic>
      <p:sp>
        <p:nvSpPr>
          <p:cNvPr id="3" name="Ellips 2">
            <a:extLst>
              <a:ext uri="{FF2B5EF4-FFF2-40B4-BE49-F238E27FC236}">
                <a16:creationId xmlns:a16="http://schemas.microsoft.com/office/drawing/2014/main" id="{2DB831A6-38B1-4B5F-BD93-FD2FCA6AAB47}"/>
              </a:ext>
            </a:extLst>
          </p:cNvPr>
          <p:cNvSpPr/>
          <p:nvPr/>
        </p:nvSpPr>
        <p:spPr>
          <a:xfrm>
            <a:off x="5960226" y="4929447"/>
            <a:ext cx="631768" cy="3574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248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397B19-8899-4CDC-A3FB-9B119E05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3401"/>
            <a:ext cx="11413952" cy="987424"/>
          </a:xfrm>
        </p:spPr>
        <p:txBody>
          <a:bodyPr anchor="b">
            <a:normAutofit/>
          </a:bodyPr>
          <a:lstStyle/>
          <a:p>
            <a:r>
              <a:rPr lang="sv-SE" sz="3300"/>
              <a:t>Dödlighetsprognoser för alla födelsegenerationer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E34A433-96CD-438E-BDD8-F5D63F3D8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64" y="1716088"/>
            <a:ext cx="8185145" cy="4092575"/>
          </a:xfrm>
          <a:prstGeom prst="rect">
            <a:avLst/>
          </a:prstGeom>
          <a:noFill/>
        </p:spPr>
      </p:pic>
      <p:sp>
        <p:nvSpPr>
          <p:cNvPr id="3" name="Ellips 2">
            <a:extLst>
              <a:ext uri="{FF2B5EF4-FFF2-40B4-BE49-F238E27FC236}">
                <a16:creationId xmlns:a16="http://schemas.microsoft.com/office/drawing/2014/main" id="{BF9C1E95-94B7-4656-A69E-41678899DE70}"/>
              </a:ext>
            </a:extLst>
          </p:cNvPr>
          <p:cNvSpPr/>
          <p:nvPr/>
        </p:nvSpPr>
        <p:spPr>
          <a:xfrm>
            <a:off x="3978876" y="4324865"/>
            <a:ext cx="304800" cy="3130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0CE62DB-7D81-4D4C-95E2-99090684CA77}"/>
              </a:ext>
            </a:extLst>
          </p:cNvPr>
          <p:cNvSpPr txBox="1"/>
          <p:nvPr/>
        </p:nvSpPr>
        <p:spPr>
          <a:xfrm>
            <a:off x="95324" y="6642556"/>
            <a:ext cx="16787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/>
              <a:t>Figur 2.14</a:t>
            </a:r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18DED326-B82A-460D-A499-F35D959D6A6D}"/>
              </a:ext>
            </a:extLst>
          </p:cNvPr>
          <p:cNvCxnSpPr>
            <a:cxnSpLocks/>
          </p:cNvCxnSpPr>
          <p:nvPr/>
        </p:nvCxnSpPr>
        <p:spPr>
          <a:xfrm>
            <a:off x="5706348" y="3789679"/>
            <a:ext cx="0" cy="3860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04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397B19-8899-4CDC-A3FB-9B119E05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3401"/>
            <a:ext cx="11102973" cy="987424"/>
          </a:xfrm>
        </p:spPr>
        <p:txBody>
          <a:bodyPr anchor="b">
            <a:normAutofit/>
          </a:bodyPr>
          <a:lstStyle/>
          <a:p>
            <a:r>
              <a:rPr lang="sv-SE" sz="3300"/>
              <a:t>Modellutvärdering DUS14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47F56690-9023-407E-8DB0-211A0CEA6299}"/>
              </a:ext>
            </a:extLst>
          </p:cNvPr>
          <p:cNvSpPr txBox="1"/>
          <p:nvPr/>
        </p:nvSpPr>
        <p:spPr>
          <a:xfrm>
            <a:off x="460508" y="1804256"/>
            <a:ext cx="5709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/>
              <a:t>Jämförelse mellan prognos och verkliga utfallet för åren 2013-2020</a:t>
            </a:r>
          </a:p>
        </p:txBody>
      </p:sp>
      <p:pic>
        <p:nvPicPr>
          <p:cNvPr id="7" name="Platshållare för innehåll 3">
            <a:extLst>
              <a:ext uri="{FF2B5EF4-FFF2-40B4-BE49-F238E27FC236}">
                <a16:creationId xmlns:a16="http://schemas.microsoft.com/office/drawing/2014/main" id="{B70DAFA7-24D9-421E-998C-D10AEC66C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838" y="1520825"/>
            <a:ext cx="2880320" cy="4517975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D2938F8-B332-4D62-AA00-58275A616ADD}"/>
              </a:ext>
            </a:extLst>
          </p:cNvPr>
          <p:cNvSpPr txBox="1"/>
          <p:nvPr/>
        </p:nvSpPr>
        <p:spPr>
          <a:xfrm>
            <a:off x="95324" y="6642556"/>
            <a:ext cx="16787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/>
              <a:t>Figur 2.4</a:t>
            </a:r>
          </a:p>
        </p:txBody>
      </p:sp>
    </p:spTree>
    <p:extLst>
      <p:ext uri="{BB962C8B-B14F-4D97-AF65-F5344CB8AC3E}">
        <p14:creationId xmlns:p14="http://schemas.microsoft.com/office/powerpoint/2010/main" val="3503982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0082FC-6618-49DA-B5A5-E63840CF6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Försäkringsdödligheten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0CE67BF-960D-4340-A97E-3A33776031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669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397B19-8899-4CDC-A3FB-9B119E05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3401"/>
            <a:ext cx="11102973" cy="987424"/>
          </a:xfrm>
        </p:spPr>
        <p:txBody>
          <a:bodyPr anchor="b">
            <a:normAutofit/>
          </a:bodyPr>
          <a:lstStyle/>
          <a:p>
            <a:r>
              <a:rPr lang="sv-SE" sz="3300"/>
              <a:t>Kvoter mellan försäkrade och befolkningen används för framskrivning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ruta 5">
                <a:extLst>
                  <a:ext uri="{FF2B5EF4-FFF2-40B4-BE49-F238E27FC236}">
                    <a16:creationId xmlns:a16="http://schemas.microsoft.com/office/drawing/2014/main" id="{25E557D1-6F4D-43B3-934D-806881692B6B}"/>
                  </a:ext>
                </a:extLst>
              </p:cNvPr>
              <p:cNvSpPr txBox="1"/>
              <p:nvPr/>
            </p:nvSpPr>
            <p:spPr>
              <a:xfrm>
                <a:off x="120257" y="2210358"/>
                <a:ext cx="3339300" cy="922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sv-SE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v-SE" sz="24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  <m:d>
                        <m:dPr>
                          <m:ctrlPr>
                            <a:rPr lang="sv-SE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sv-SE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v-SE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sv-SE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sv-SE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sv-SE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sv-SE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d>
                            <m:dPr>
                              <m:ctrlPr>
                                <a:rPr lang="sv-SE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v-SE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sv-SE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sv-SE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sv-SE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sv-SE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p>
                          </m:sSubSup>
                          <m:d>
                            <m:dPr>
                              <m:ctrlPr>
                                <a:rPr lang="sv-SE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v-SE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sv-SE" sz="2400"/>
              </a:p>
            </p:txBody>
          </p:sp>
        </mc:Choice>
        <mc:Fallback>
          <p:sp>
            <p:nvSpPr>
              <p:cNvPr id="6" name="textruta 5">
                <a:extLst>
                  <a:ext uri="{FF2B5EF4-FFF2-40B4-BE49-F238E27FC236}">
                    <a16:creationId xmlns:a16="http://schemas.microsoft.com/office/drawing/2014/main" id="{25E557D1-6F4D-43B3-934D-806881692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57" y="2210358"/>
                <a:ext cx="3339300" cy="9223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ruta 6">
                <a:extLst>
                  <a:ext uri="{FF2B5EF4-FFF2-40B4-BE49-F238E27FC236}">
                    <a16:creationId xmlns:a16="http://schemas.microsoft.com/office/drawing/2014/main" id="{5843F299-DB40-47CE-8CA3-15C5499A8122}"/>
                  </a:ext>
                </a:extLst>
              </p:cNvPr>
              <p:cNvSpPr txBox="1"/>
              <p:nvPr/>
            </p:nvSpPr>
            <p:spPr>
              <a:xfrm>
                <a:off x="539750" y="4216458"/>
                <a:ext cx="1623158" cy="508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sv-SE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v-SE" sz="24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  <m:r>
                        <a:rPr lang="sv-SE" sz="2400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sv-SE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sv-SE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sv-SE" sz="2400"/>
              </a:p>
            </p:txBody>
          </p:sp>
        </mc:Choice>
        <mc:Fallback>
          <p:sp>
            <p:nvSpPr>
              <p:cNvPr id="7" name="textruta 6">
                <a:extLst>
                  <a:ext uri="{FF2B5EF4-FFF2-40B4-BE49-F238E27FC236}">
                    <a16:creationId xmlns:a16="http://schemas.microsoft.com/office/drawing/2014/main" id="{5843F299-DB40-47CE-8CA3-15C5499A8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50" y="4216458"/>
                <a:ext cx="1623158" cy="5084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ruta 7">
            <a:extLst>
              <a:ext uri="{FF2B5EF4-FFF2-40B4-BE49-F238E27FC236}">
                <a16:creationId xmlns:a16="http://schemas.microsoft.com/office/drawing/2014/main" id="{57960C79-B162-4A34-9B85-6CCEE1D0A34D}"/>
              </a:ext>
            </a:extLst>
          </p:cNvPr>
          <p:cNvSpPr txBox="1"/>
          <p:nvPr/>
        </p:nvSpPr>
        <p:spPr>
          <a:xfrm>
            <a:off x="95324" y="6642556"/>
            <a:ext cx="16787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/>
              <a:t>Figur 3.19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A6C9FA9-265B-47BB-83DA-1262775C7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634854"/>
            <a:ext cx="8503818" cy="42519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ruta 8">
                <a:extLst>
                  <a:ext uri="{FF2B5EF4-FFF2-40B4-BE49-F238E27FC236}">
                    <a16:creationId xmlns:a16="http://schemas.microsoft.com/office/drawing/2014/main" id="{1C1A517A-E8DE-41E1-8E99-5BEF1173945F}"/>
                  </a:ext>
                </a:extLst>
              </p:cNvPr>
              <p:cNvSpPr txBox="1"/>
              <p:nvPr/>
            </p:nvSpPr>
            <p:spPr>
              <a:xfrm>
                <a:off x="2028972" y="4238698"/>
                <a:ext cx="958362" cy="4735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sz="2400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sv-SE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d>
                        <m:dPr>
                          <m:ctrlPr>
                            <a:rPr lang="sv-SE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sv-SE" sz="2400"/>
              </a:p>
            </p:txBody>
          </p:sp>
        </mc:Choice>
        <mc:Fallback>
          <p:sp>
            <p:nvSpPr>
              <p:cNvPr id="9" name="textruta 8">
                <a:extLst>
                  <a:ext uri="{FF2B5EF4-FFF2-40B4-BE49-F238E27FC236}">
                    <a16:creationId xmlns:a16="http://schemas.microsoft.com/office/drawing/2014/main" id="{1C1A517A-E8DE-41E1-8E99-5BEF11739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972" y="4238698"/>
                <a:ext cx="958362" cy="473591"/>
              </a:xfrm>
              <a:prstGeom prst="rect">
                <a:avLst/>
              </a:prstGeom>
              <a:blipFill>
                <a:blip r:embed="rId6"/>
                <a:stretch>
                  <a:fillRect r="-1273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783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397B19-8899-4CDC-A3FB-9B119E05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3401"/>
            <a:ext cx="11102973" cy="987424"/>
          </a:xfrm>
        </p:spPr>
        <p:txBody>
          <a:bodyPr anchor="b">
            <a:normAutofit/>
          </a:bodyPr>
          <a:lstStyle/>
          <a:p>
            <a:r>
              <a:rPr lang="sv-SE" sz="3300"/>
              <a:t>Försäkringsdödligheten kommer att sjunka över tid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B32BB743-1FD4-48FA-89DE-DFDB4007F57B}"/>
              </a:ext>
            </a:extLst>
          </p:cNvPr>
          <p:cNvSpPr txBox="1"/>
          <p:nvPr/>
        </p:nvSpPr>
        <p:spPr>
          <a:xfrm>
            <a:off x="95324" y="6642556"/>
            <a:ext cx="16787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/>
              <a:t>Figur 3.23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2EC3B14-4859-476C-95E9-A15FF0B5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99" y="1478279"/>
            <a:ext cx="9692640" cy="4846320"/>
          </a:xfrm>
          <a:prstGeom prst="rect">
            <a:avLst/>
          </a:prstGeom>
        </p:spPr>
      </p:pic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7A963FE6-2C94-4576-B512-11695C64C006}"/>
              </a:ext>
            </a:extLst>
          </p:cNvPr>
          <p:cNvCxnSpPr>
            <a:cxnSpLocks/>
          </p:cNvCxnSpPr>
          <p:nvPr/>
        </p:nvCxnSpPr>
        <p:spPr>
          <a:xfrm>
            <a:off x="5289788" y="3901439"/>
            <a:ext cx="0" cy="4965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73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B1F485-0627-474E-9EC2-632591FF0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De försäkrade förväntas leva längre än befolkningen</a:t>
            </a:r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89ED4D4F-E815-4EFD-BE8E-10935FD8B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7571" y="2323595"/>
            <a:ext cx="8547333" cy="2877561"/>
          </a:xfrm>
        </p:spPr>
      </p:pic>
    </p:spTree>
    <p:extLst>
      <p:ext uri="{BB962C8B-B14F-4D97-AF65-F5344CB8AC3E}">
        <p14:creationId xmlns:p14="http://schemas.microsoft.com/office/powerpoint/2010/main" val="511979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A7DAE6-DCC6-494E-B318-60713FD6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Makehamanpassning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D7E7B2F-AAB3-4005-AEA7-951B0BF2B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605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Pojke, far och farfar fiskar i sjö">
            <a:extLst>
              <a:ext uri="{FF2B5EF4-FFF2-40B4-BE49-F238E27FC236}">
                <a16:creationId xmlns:a16="http://schemas.microsoft.com/office/drawing/2014/main" id="{8A741AD8-7F50-4F81-97EC-632F0777C6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" r="6578"/>
          <a:stretch>
            <a:fillRect/>
          </a:stretch>
        </p:blipFill>
        <p:spPr/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A47238C-1C69-4CFC-9DB5-22716BF26F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>
                <a:effectLst/>
              </a:rPr>
              <a:t>Prognoser för den förväntade livslängden för olika grupper av försäkrade</a:t>
            </a:r>
          </a:p>
          <a:p>
            <a:endParaRPr lang="sv-SE"/>
          </a:p>
          <a:p>
            <a:endParaRPr lang="sv-SE">
              <a:effectLst/>
            </a:endParaRPr>
          </a:p>
          <a:p>
            <a:r>
              <a:rPr lang="sv-SE"/>
              <a:t>Försäkringspremier och försäkringstekniska avsättningar</a:t>
            </a:r>
          </a:p>
          <a:p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F4EE86D8-734F-4720-B24C-7E9150181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Syfte</a:t>
            </a:r>
            <a:br>
              <a:rPr lang="sv-SE"/>
            </a:b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2074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397B19-8899-4CDC-A3FB-9B119E05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3401"/>
            <a:ext cx="11102973" cy="987424"/>
          </a:xfrm>
        </p:spPr>
        <p:txBody>
          <a:bodyPr anchor="b">
            <a:normAutofit/>
          </a:bodyPr>
          <a:lstStyle/>
          <a:p>
            <a:r>
              <a:rPr lang="sv-SE" sz="3300"/>
              <a:t>God Makehamanpassning för äldre, mindre bra för yngre försäkrade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4C9F238-B660-46F3-8723-8F8CD7C49FB8}"/>
              </a:ext>
            </a:extLst>
          </p:cNvPr>
          <p:cNvSpPr txBox="1"/>
          <p:nvPr/>
        </p:nvSpPr>
        <p:spPr>
          <a:xfrm>
            <a:off x="95324" y="6642556"/>
            <a:ext cx="16787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/>
              <a:t>Figur 3.27g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6C14CAE-A4E8-4D01-BC16-E8778C5C5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58" y="1520825"/>
            <a:ext cx="9101136" cy="455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78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09266B-6E14-4650-983F-60E4B162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Jämförelse mot DUS14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90BD02D-3BAB-4CA6-84F6-6A27536BC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1980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614DF0-7876-42BA-BDD4-2067E53EE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Skillnader i resultat mot DUS14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61D73D5-A8D3-460F-9778-8732D0100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v-SE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/>
              <a:t>Förändring i datainsamlingsmetoden</a:t>
            </a:r>
          </a:p>
          <a:p>
            <a:pPr lvl="1">
              <a:lnSpc>
                <a:spcPct val="90000"/>
              </a:lnSpc>
            </a:pPr>
            <a:r>
              <a:rPr lang="sv-SE"/>
              <a:t>Från antal försäkringar till antal försäkrade</a:t>
            </a:r>
          </a:p>
          <a:p>
            <a:pPr lvl="1">
              <a:lnSpc>
                <a:spcPct val="90000"/>
              </a:lnSpc>
            </a:pPr>
            <a:endParaRPr lang="sv-SE"/>
          </a:p>
          <a:p>
            <a:pPr marL="285750" lvl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/>
              <a:t>Förändring i försäkringsbestånd</a:t>
            </a:r>
          </a:p>
          <a:p>
            <a:pPr lvl="1">
              <a:lnSpc>
                <a:spcPct val="90000"/>
              </a:lnSpc>
            </a:pPr>
            <a:r>
              <a:rPr lang="sv-SE"/>
              <a:t>Stort bestånd tjänstemän från 2008</a:t>
            </a:r>
          </a:p>
          <a:p>
            <a:pPr lvl="2">
              <a:lnSpc>
                <a:spcPct val="90000"/>
              </a:lnSpc>
            </a:pPr>
            <a:r>
              <a:rPr lang="sv-SE"/>
              <a:t>Kvot i DUS21 för år 2013-2020</a:t>
            </a:r>
          </a:p>
          <a:p>
            <a:pPr lvl="2">
              <a:lnSpc>
                <a:spcPct val="90000"/>
              </a:lnSpc>
            </a:pPr>
            <a:r>
              <a:rPr lang="sv-SE"/>
              <a:t>Kvot i DUS14 för år 2001-2012</a:t>
            </a:r>
          </a:p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3890598-1081-4228-8599-5BD7EF97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390" y="2490548"/>
            <a:ext cx="412565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61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B3369B-59FF-4E70-9067-23D22CEA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Obligatoriskt försäkrade lever två månader längre i DUS21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01B1D53-3C62-49AF-9F4B-24021DAC46EE}"/>
              </a:ext>
            </a:extLst>
          </p:cNvPr>
          <p:cNvSpPr txBox="1"/>
          <p:nvPr/>
        </p:nvSpPr>
        <p:spPr>
          <a:xfrm>
            <a:off x="3009882" y="5985452"/>
            <a:ext cx="93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Kvoter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B0BC536-0F34-4747-BBE6-3C97EFC2217D}"/>
              </a:ext>
            </a:extLst>
          </p:cNvPr>
          <p:cNvSpPr txBox="1"/>
          <p:nvPr/>
        </p:nvSpPr>
        <p:spPr>
          <a:xfrm>
            <a:off x="6528032" y="5985452"/>
            <a:ext cx="503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/>
              <a:t>Förväntad återstående livslängd vid 65 år</a:t>
            </a:r>
          </a:p>
        </p:txBody>
      </p:sp>
      <p:pic>
        <p:nvPicPr>
          <p:cNvPr id="8" name="Platshållare för innehåll 4">
            <a:extLst>
              <a:ext uri="{FF2B5EF4-FFF2-40B4-BE49-F238E27FC236}">
                <a16:creationId xmlns:a16="http://schemas.microsoft.com/office/drawing/2014/main" id="{A12744C4-75B3-4334-96BC-6068B3BCF4F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60" y="1595336"/>
            <a:ext cx="3973680" cy="4390116"/>
          </a:xfrm>
          <a:prstGeom prst="rect">
            <a:avLst/>
          </a:prstGeom>
        </p:spPr>
      </p:pic>
      <p:pic>
        <p:nvPicPr>
          <p:cNvPr id="10" name="Platshållare för innehåll 5">
            <a:extLst>
              <a:ext uri="{FF2B5EF4-FFF2-40B4-BE49-F238E27FC236}">
                <a16:creationId xmlns:a16="http://schemas.microsoft.com/office/drawing/2014/main" id="{FFF42C5C-6A54-451D-93B9-3A38F3A37E4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28" y="1865545"/>
            <a:ext cx="4832357" cy="3943118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18B25A47-E1CF-4F71-8C20-AC4F115A7C64}"/>
              </a:ext>
            </a:extLst>
          </p:cNvPr>
          <p:cNvSpPr txBox="1"/>
          <p:nvPr/>
        </p:nvSpPr>
        <p:spPr>
          <a:xfrm>
            <a:off x="95324" y="6642556"/>
            <a:ext cx="16787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/>
              <a:t>Figurer 6.2 och 6.14</a:t>
            </a:r>
          </a:p>
        </p:txBody>
      </p:sp>
    </p:spTree>
    <p:extLst>
      <p:ext uri="{BB962C8B-B14F-4D97-AF65-F5344CB8AC3E}">
        <p14:creationId xmlns:p14="http://schemas.microsoft.com/office/powerpoint/2010/main" val="124666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B3369B-59FF-4E70-9067-23D22CEA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/>
              <a:t>Frivilligt försäkrade och tjänstemän lever 2,5 månader kortare i DUS21 </a:t>
            </a:r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8B25A47-E1CF-4F71-8C20-AC4F115A7C64}"/>
              </a:ext>
            </a:extLst>
          </p:cNvPr>
          <p:cNvSpPr txBox="1"/>
          <p:nvPr/>
        </p:nvSpPr>
        <p:spPr>
          <a:xfrm>
            <a:off x="95324" y="6642556"/>
            <a:ext cx="16787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/>
              <a:t>Figurer 6.2 och 6.14</a:t>
            </a:r>
          </a:p>
        </p:txBody>
      </p:sp>
      <p:pic>
        <p:nvPicPr>
          <p:cNvPr id="9" name="Platshållare för innehåll 3">
            <a:extLst>
              <a:ext uri="{FF2B5EF4-FFF2-40B4-BE49-F238E27FC236}">
                <a16:creationId xmlns:a16="http://schemas.microsoft.com/office/drawing/2014/main" id="{11A8EB0F-EC8A-4692-B60E-63DED1A56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1746052"/>
            <a:ext cx="5376862" cy="4032648"/>
          </a:xfrm>
          <a:prstGeom prst="rect">
            <a:avLst/>
          </a:prstGeom>
          <a:noFill/>
        </p:spPr>
      </p:pic>
      <p:pic>
        <p:nvPicPr>
          <p:cNvPr id="12" name="Platshållare för innehåll 5">
            <a:extLst>
              <a:ext uri="{FF2B5EF4-FFF2-40B4-BE49-F238E27FC236}">
                <a16:creationId xmlns:a16="http://schemas.microsoft.com/office/drawing/2014/main" id="{692B7D2C-B551-42E7-A10D-6F8D9B570FF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162" y="1746052"/>
            <a:ext cx="5371200" cy="40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1516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 descr="Böcker på en hylla">
            <a:extLst>
              <a:ext uri="{FF2B5EF4-FFF2-40B4-BE49-F238E27FC236}">
                <a16:creationId xmlns:a16="http://schemas.microsoft.com/office/drawing/2014/main" id="{8B94A07B-CCBC-437A-BB1C-1C0C9BA6B9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r="6642"/>
          <a:stretch>
            <a:fillRect/>
          </a:stretch>
        </p:blipFill>
        <p:spPr/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778761-CD10-4923-B6FC-50399CF7B5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  <a:p>
            <a:r>
              <a:rPr lang="sv-SE"/>
              <a:t>Inga ändringar i tidigare budskap</a:t>
            </a:r>
          </a:p>
          <a:p>
            <a:pPr lvl="1"/>
            <a:r>
              <a:rPr lang="sv-SE"/>
              <a:t>Försäkrade lever längre</a:t>
            </a:r>
          </a:p>
          <a:p>
            <a:pPr lvl="1"/>
            <a:r>
              <a:rPr lang="sv-SE"/>
              <a:t>Kvinnor längre än män</a:t>
            </a:r>
          </a:p>
          <a:p>
            <a:pPr marL="266700" lvl="1" indent="0">
              <a:buNone/>
            </a:pPr>
            <a:endParaRPr lang="sv-SE"/>
          </a:p>
          <a:p>
            <a:r>
              <a:rPr lang="sv-SE"/>
              <a:t>Resultaten skiljer sig något mot DUS14</a:t>
            </a:r>
            <a:endParaRPr lang="sv-SE">
              <a:solidFill>
                <a:srgbClr val="000000"/>
              </a:solidFill>
            </a:endParaRPr>
          </a:p>
          <a:p>
            <a:pPr lvl="1"/>
            <a:r>
              <a:rPr lang="sv-SE"/>
              <a:t>Insamlingsmetod</a:t>
            </a:r>
          </a:p>
          <a:p>
            <a:pPr lvl="1"/>
            <a:r>
              <a:rPr lang="sv-SE"/>
              <a:t>Försäkringsbestånd av tjänstemän</a:t>
            </a:r>
            <a:endParaRPr lang="sv-SE">
              <a:solidFill>
                <a:srgbClr val="000000"/>
              </a:solidFill>
            </a:endParaRPr>
          </a:p>
          <a:p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183AD5FC-2857-4441-85EF-02E60468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b="1"/>
              <a:t>Sammanfattning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4739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Gångstig genom böljande gräs">
            <a:extLst>
              <a:ext uri="{FF2B5EF4-FFF2-40B4-BE49-F238E27FC236}">
                <a16:creationId xmlns:a16="http://schemas.microsoft.com/office/drawing/2014/main" id="{06C24CD0-41E5-481F-AE0C-BC9D95FAF4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" r="6518"/>
          <a:stretch/>
        </p:blipFill>
        <p:spPr>
          <a:xfrm>
            <a:off x="4200525" y="177800"/>
            <a:ext cx="7809929" cy="5994399"/>
          </a:xfr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A75B0A6-4B32-49C6-AAF2-E7A8D024F9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/>
              <a:t>Vidareutveckling av DUS påbörjas nästa år</a:t>
            </a:r>
          </a:p>
          <a:p>
            <a:pPr lvl="1"/>
            <a:r>
              <a:rPr lang="sv-SE"/>
              <a:t>Direkt på försäkringsdata</a:t>
            </a:r>
          </a:p>
          <a:p>
            <a:pPr lvl="1"/>
            <a:r>
              <a:rPr lang="sv-SE"/>
              <a:t>Översyn av Lee-Carter antaganden</a:t>
            </a:r>
          </a:p>
          <a:p>
            <a:pPr lvl="1"/>
            <a:r>
              <a:rPr lang="sv-SE"/>
              <a:t>Mer detaljerad försäkringsnivå</a:t>
            </a:r>
          </a:p>
          <a:p>
            <a:pPr lvl="1"/>
            <a:r>
              <a:rPr lang="sv-SE"/>
              <a:t>Översyn av Makehamanpassning</a:t>
            </a:r>
          </a:p>
          <a:p>
            <a:pPr lvl="1"/>
            <a:r>
              <a:rPr lang="sv-SE"/>
              <a:t>Ev. undersöka ekonomisk dödlighet</a:t>
            </a:r>
          </a:p>
          <a:p>
            <a:pPr lvl="1"/>
            <a:endParaRPr lang="sv-SE"/>
          </a:p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sv-SE"/>
              <a:t>Nödvändigt med fortsatt insamlande av data från försäkringsbolagen för framtida uppföljning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6873E166-CA2B-4D41-9B24-13D8C8361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Vägen framåt</a:t>
            </a:r>
          </a:p>
        </p:txBody>
      </p:sp>
    </p:spTree>
    <p:extLst>
      <p:ext uri="{BB962C8B-B14F-4D97-AF65-F5344CB8AC3E}">
        <p14:creationId xmlns:p14="http://schemas.microsoft.com/office/powerpoint/2010/main" val="2597946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32ADFD-105B-4E24-968F-A7593D16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358" y="2051221"/>
            <a:ext cx="5896992" cy="1869989"/>
          </a:xfrm>
        </p:spPr>
        <p:txBody>
          <a:bodyPr/>
          <a:lstStyle/>
          <a:p>
            <a:r>
              <a:rPr lang="en-US" sz="2000"/>
              <a:t>Rapport </a:t>
            </a:r>
            <a:r>
              <a:rPr lang="en-US" sz="2000" err="1"/>
              <a:t>och</a:t>
            </a:r>
            <a:r>
              <a:rPr lang="en-US" sz="2000"/>
              <a:t> </a:t>
            </a:r>
            <a:r>
              <a:rPr lang="en-US" sz="2000" err="1"/>
              <a:t>dataunderlag</a:t>
            </a:r>
            <a:r>
              <a:rPr lang="en-US" sz="2000"/>
              <a:t> </a:t>
            </a:r>
            <a:r>
              <a:rPr lang="en-US" sz="2000" err="1"/>
              <a:t>på</a:t>
            </a:r>
            <a:br>
              <a:rPr lang="en-US" sz="2000"/>
            </a:br>
            <a:r>
              <a:rPr lang="en-US" sz="2000"/>
              <a:t>www.svenskforsakring.se</a:t>
            </a:r>
            <a:br>
              <a:rPr lang="en-US" sz="2000"/>
            </a:br>
            <a:br>
              <a:rPr lang="en-US" sz="2000"/>
            </a:br>
            <a:br>
              <a:rPr lang="en-US" sz="2000"/>
            </a:br>
            <a:r>
              <a:rPr lang="en-US" sz="2000" err="1"/>
              <a:t>Frågor</a:t>
            </a:r>
            <a:r>
              <a:rPr lang="en-US" sz="2000"/>
              <a:t> till kia.buranakol.issa@insurancesweden.se</a:t>
            </a:r>
            <a:endParaRPr lang="sv-SE" sz="200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2A175EC-54D2-420B-B556-C741631F2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2E7A01E-766B-4B19-974A-E3524E5E4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83" y="533400"/>
            <a:ext cx="3810942" cy="53486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703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B46676-9A77-4650-A860-D7FD1E982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Undersökningens genomförande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50AC23-4038-4AAB-9F86-26B5AD7F06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sz="1800"/>
              <a:t>Denna dödlighetsundersökning (DUS21) är en uppföljning av DUS14 som presenterades 2014</a:t>
            </a:r>
          </a:p>
          <a:p>
            <a:endParaRPr lang="sv-SE" sz="1800"/>
          </a:p>
          <a:p>
            <a:r>
              <a:rPr lang="sv-SE" sz="1800"/>
              <a:t>Arbetsgruppen har bestått av</a:t>
            </a:r>
          </a:p>
          <a:p>
            <a:pPr lvl="1"/>
            <a:r>
              <a:rPr lang="sv-SE" sz="1800"/>
              <a:t>Kia Buranakol Issa, aktuarie Svensk Försäkring</a:t>
            </a:r>
          </a:p>
          <a:p>
            <a:pPr lvl="1"/>
            <a:r>
              <a:rPr lang="sv-SE" sz="1800"/>
              <a:t>Fredrik Henrikson, chefaktuarie Handelsbanken Liv</a:t>
            </a:r>
          </a:p>
          <a:p>
            <a:pPr lvl="1"/>
            <a:r>
              <a:rPr lang="sv-SE" sz="1800"/>
              <a:t>Roland Kristen, chefaktuarie AMF</a:t>
            </a:r>
          </a:p>
          <a:p>
            <a:pPr lvl="1"/>
            <a:r>
              <a:rPr lang="sv-SE" sz="1800"/>
              <a:t>Peter Millington, aktuarie </a:t>
            </a:r>
            <a:r>
              <a:rPr lang="sv-SE" sz="1800" err="1"/>
              <a:t>Afa</a:t>
            </a:r>
            <a:r>
              <a:rPr lang="sv-SE" sz="1800"/>
              <a:t> Försäkring</a:t>
            </a:r>
          </a:p>
          <a:p>
            <a:pPr lvl="1"/>
            <a:r>
              <a:rPr lang="sv-SE" sz="1800"/>
              <a:t>Anders Munk, chefaktuarie Alecta</a:t>
            </a:r>
          </a:p>
          <a:p>
            <a:pPr lvl="1"/>
            <a:r>
              <a:rPr lang="sv-SE" sz="1800"/>
              <a:t>Rasmus Thunberg, VD Skandia AB</a:t>
            </a:r>
          </a:p>
          <a:p>
            <a:pPr lvl="1"/>
            <a:r>
              <a:rPr lang="sv-SE" sz="1800"/>
              <a:t>Håkan Österberg, senior aktuarie Länsförsäkringar </a:t>
            </a:r>
            <a:r>
              <a:rPr lang="sv-SE" sz="1800" err="1"/>
              <a:t>Fondliv</a:t>
            </a:r>
            <a:endParaRPr lang="sv-SE" sz="1800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68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A4AD3F-2A31-4A07-9455-6E3CCB79B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3401"/>
            <a:ext cx="11102973" cy="515936"/>
          </a:xfrm>
        </p:spPr>
        <p:txBody>
          <a:bodyPr/>
          <a:lstStyle/>
          <a:p>
            <a:r>
              <a:rPr lang="sv-SE"/>
              <a:t>Underlag för undersökningen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6BDA436-1BE5-4C3D-AFCF-36875790C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520826"/>
            <a:ext cx="11102974" cy="4287838"/>
          </a:xfrm>
        </p:spPr>
        <p:txBody>
          <a:bodyPr/>
          <a:lstStyle/>
          <a:p>
            <a:r>
              <a:rPr lang="sv-SE"/>
              <a:t>Modell och antaganden om framtida dödlighet (Lee-Carter)</a:t>
            </a:r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r>
              <a:rPr lang="sv-SE"/>
              <a:t>Försäkringsdata för åren 2000-2020 </a:t>
            </a:r>
          </a:p>
          <a:p>
            <a:pPr lvl="1"/>
            <a:r>
              <a:rPr lang="sv-SE"/>
              <a:t>Varav ny insamling 2013-2020</a:t>
            </a:r>
          </a:p>
          <a:p>
            <a:r>
              <a:rPr lang="sv-SE" sz="2000"/>
              <a:t>Befolkningsdata från SCB under åren 1968-2020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CCCCD67B-0A6E-4884-A21F-E748FCF93F0C}"/>
              </a:ext>
            </a:extLst>
          </p:cNvPr>
          <p:cNvSpPr txBox="1">
            <a:spLocks/>
          </p:cNvSpPr>
          <p:nvPr/>
        </p:nvSpPr>
        <p:spPr>
          <a:xfrm>
            <a:off x="900000" y="1999316"/>
            <a:ext cx="3960440" cy="2851024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1688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2663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Data från</a:t>
            </a:r>
          </a:p>
          <a:p>
            <a:pPr lvl="1"/>
            <a:r>
              <a:rPr lang="sv-SE"/>
              <a:t>Alecta</a:t>
            </a:r>
          </a:p>
          <a:p>
            <a:pPr lvl="1"/>
            <a:r>
              <a:rPr lang="sv-SE"/>
              <a:t>AMF</a:t>
            </a:r>
          </a:p>
          <a:p>
            <a:pPr lvl="1"/>
            <a:r>
              <a:rPr lang="sv-SE"/>
              <a:t>Folksam Liv</a:t>
            </a:r>
          </a:p>
          <a:p>
            <a:pPr lvl="1"/>
            <a:r>
              <a:rPr lang="sv-SE"/>
              <a:t>Folksam LO Pension</a:t>
            </a:r>
          </a:p>
          <a:p>
            <a:pPr lvl="1"/>
            <a:r>
              <a:rPr lang="sv-SE"/>
              <a:t>Handelsbanken Liv</a:t>
            </a:r>
          </a:p>
          <a:p>
            <a:pPr lvl="1"/>
            <a:r>
              <a:rPr lang="sv-SE"/>
              <a:t>KPA Pension</a:t>
            </a:r>
          </a:p>
          <a:p>
            <a:pPr lvl="1"/>
            <a:r>
              <a:rPr lang="sv-SE"/>
              <a:t>Länsförsäkringar </a:t>
            </a:r>
            <a:r>
              <a:rPr lang="sv-SE" err="1"/>
              <a:t>Fondliv</a:t>
            </a:r>
            <a:endParaRPr lang="sv-SE"/>
          </a:p>
        </p:txBody>
      </p:sp>
      <p:sp>
        <p:nvSpPr>
          <p:cNvPr id="5" name="Platshållare för innehåll 3">
            <a:extLst>
              <a:ext uri="{FF2B5EF4-FFF2-40B4-BE49-F238E27FC236}">
                <a16:creationId xmlns:a16="http://schemas.microsoft.com/office/drawing/2014/main" id="{7EB4E20D-F189-45E2-BE36-BDC35596B52B}"/>
              </a:ext>
            </a:extLst>
          </p:cNvPr>
          <p:cNvSpPr txBox="1">
            <a:spLocks/>
          </p:cNvSpPr>
          <p:nvPr/>
        </p:nvSpPr>
        <p:spPr>
          <a:xfrm>
            <a:off x="4427984" y="2273097"/>
            <a:ext cx="4284496" cy="249322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1688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2663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v-SE"/>
              <a:t>Länsförsäkringar Liv</a:t>
            </a:r>
          </a:p>
          <a:p>
            <a:pPr lvl="1"/>
            <a:r>
              <a:rPr lang="sv-SE"/>
              <a:t>Movestic Liv</a:t>
            </a:r>
          </a:p>
          <a:p>
            <a:pPr lvl="1"/>
            <a:r>
              <a:rPr lang="sv-SE"/>
              <a:t>PRI</a:t>
            </a:r>
          </a:p>
          <a:p>
            <a:pPr lvl="1"/>
            <a:r>
              <a:rPr lang="sv-SE"/>
              <a:t>SEB Pension &amp; Försäkring</a:t>
            </a:r>
          </a:p>
          <a:p>
            <a:pPr lvl="1"/>
            <a:r>
              <a:rPr lang="sv-SE"/>
              <a:t>Skandia</a:t>
            </a:r>
          </a:p>
          <a:p>
            <a:pPr lvl="1"/>
            <a:r>
              <a:rPr lang="sv-SE"/>
              <a:t>SPP Liv</a:t>
            </a:r>
          </a:p>
          <a:p>
            <a:pPr lvl="1"/>
            <a:r>
              <a:rPr lang="sv-SE"/>
              <a:t>Swedbank Försäkring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0165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18">
            <a:extLst>
              <a:ext uri="{FF2B5EF4-FFF2-40B4-BE49-F238E27FC236}">
                <a16:creationId xmlns:a16="http://schemas.microsoft.com/office/drawing/2014/main" id="{4A352BBC-8D94-4046-ABE7-D85B90426D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62" y="533399"/>
            <a:ext cx="5275263" cy="5275263"/>
          </a:xfrm>
          <a:noFill/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9DC67D0-9F16-4258-93E5-C04502FFA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533400"/>
            <a:ext cx="6121224" cy="5275263"/>
          </a:xfrm>
        </p:spPr>
        <p:txBody>
          <a:bodyPr/>
          <a:lstStyle/>
          <a:p>
            <a:endParaRPr lang="sv-SE"/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/>
              <a:t>Försäkrade förväntas leva längre än befolkningen</a:t>
            </a:r>
          </a:p>
          <a:p>
            <a:pPr marL="1371600" lvl="2" indent="-457200">
              <a:lnSpc>
                <a:spcPct val="90000"/>
              </a:lnSpc>
              <a:buFont typeface="+mj-lt"/>
              <a:buAutoNum type="arabicPeriod"/>
            </a:pPr>
            <a:r>
              <a:rPr lang="sv-SE"/>
              <a:t>Frivilligt försäkrade </a:t>
            </a:r>
          </a:p>
          <a:p>
            <a:pPr marL="1371600" lvl="2" indent="-457200">
              <a:lnSpc>
                <a:spcPct val="90000"/>
              </a:lnSpc>
              <a:buFont typeface="+mj-lt"/>
              <a:buAutoNum type="arabicPeriod"/>
            </a:pPr>
            <a:r>
              <a:rPr lang="sv-SE"/>
              <a:t>Obligatoriskt försäkrade tjänstemän</a:t>
            </a:r>
          </a:p>
          <a:p>
            <a:pPr marL="1371600" lvl="2" indent="-457200">
              <a:lnSpc>
                <a:spcPct val="90000"/>
              </a:lnSpc>
              <a:buFont typeface="+mj-lt"/>
              <a:buAutoNum type="arabicPeriod"/>
            </a:pPr>
            <a:r>
              <a:rPr lang="sv-SE"/>
              <a:t>Obligatoriskt försäkrade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sv-SE"/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/>
              <a:t>Försäkrade kvinnor förväntas leva längre än försäkrade män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sv-SE"/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v-SE"/>
              <a:t>Livslängderna förväntas fortsätta öka</a:t>
            </a:r>
          </a:p>
          <a:p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F8DB3D4A-9682-44C0-9428-DC83B69E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3" y="1096003"/>
            <a:ext cx="6584682" cy="849643"/>
          </a:xfrm>
        </p:spPr>
        <p:txBody>
          <a:bodyPr/>
          <a:lstStyle/>
          <a:p>
            <a:r>
              <a:rPr lang="sv-SE" sz="3200"/>
              <a:t>Resultat – inga ändrade slutsatser från tidigare DUS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4968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290483-B143-44D9-AC56-4B2F0C9C1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Befolkningsdödligheten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9C28884-16C5-4541-8FC3-68109815A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9935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tshållare för bild 11" descr="Hus i en by">
            <a:extLst>
              <a:ext uri="{FF2B5EF4-FFF2-40B4-BE49-F238E27FC236}">
                <a16:creationId xmlns:a16="http://schemas.microsoft.com/office/drawing/2014/main" id="{2485DBC2-EE8A-4E56-90EC-0ACA8356E8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r="1171"/>
          <a:stretch>
            <a:fillRect/>
          </a:stretch>
        </p:blipFill>
        <p:spPr/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576473B-25B6-4305-8D59-810ACFBCFA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  <a:p>
            <a:r>
              <a:rPr lang="sv-SE"/>
              <a:t>Befolkningsökning </a:t>
            </a:r>
          </a:p>
          <a:p>
            <a:pPr marL="266700" lvl="1" indent="0">
              <a:buNone/>
            </a:pPr>
            <a:r>
              <a:rPr lang="sv-SE"/>
              <a:t>	      1968: 7,9 miljoner</a:t>
            </a:r>
          </a:p>
          <a:p>
            <a:pPr marL="266700" lvl="1" indent="0">
              <a:buNone/>
            </a:pPr>
            <a:r>
              <a:rPr lang="sv-SE"/>
              <a:t>	      2020: 10,4 miljoner</a:t>
            </a:r>
          </a:p>
          <a:p>
            <a:pPr marL="266700" lvl="1" indent="0">
              <a:buNone/>
            </a:pPr>
            <a:endParaRPr lang="sv-SE"/>
          </a:p>
          <a:p>
            <a:r>
              <a:rPr lang="sv-SE"/>
              <a:t>Ökning i medelåldern för dödsfall 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18ED38DE-E420-4757-9767-EDA5AF881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3" y="866445"/>
            <a:ext cx="5950368" cy="849643"/>
          </a:xfrm>
        </p:spPr>
        <p:txBody>
          <a:bodyPr/>
          <a:lstStyle/>
          <a:p>
            <a:r>
              <a:rPr lang="sv-SE"/>
              <a:t>Sveriges befolkning lever allt längre</a:t>
            </a:r>
          </a:p>
        </p:txBody>
      </p:sp>
      <p:graphicFrame>
        <p:nvGraphicFramePr>
          <p:cNvPr id="2" name="Tabell 5">
            <a:extLst>
              <a:ext uri="{FF2B5EF4-FFF2-40B4-BE49-F238E27FC236}">
                <a16:creationId xmlns:a16="http://schemas.microsoft.com/office/drawing/2014/main" id="{D7E6A52F-A252-49EB-8E05-8091C831C9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951612"/>
              </p:ext>
            </p:extLst>
          </p:nvPr>
        </p:nvGraphicFramePr>
        <p:xfrm>
          <a:off x="2223170" y="4260877"/>
          <a:ext cx="3113159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4143">
                  <a:extLst>
                    <a:ext uri="{9D8B030D-6E8A-4147-A177-3AD203B41FA5}">
                      <a16:colId xmlns:a16="http://schemas.microsoft.com/office/drawing/2014/main" val="3688145084"/>
                    </a:ext>
                  </a:extLst>
                </a:gridCol>
                <a:gridCol w="881296">
                  <a:extLst>
                    <a:ext uri="{9D8B030D-6E8A-4147-A177-3AD203B41FA5}">
                      <a16:colId xmlns:a16="http://schemas.microsoft.com/office/drawing/2014/main" val="3510040193"/>
                    </a:ext>
                  </a:extLst>
                </a:gridCol>
                <a:gridCol w="1037720">
                  <a:extLst>
                    <a:ext uri="{9D8B030D-6E8A-4147-A177-3AD203B41FA5}">
                      <a16:colId xmlns:a16="http://schemas.microsoft.com/office/drawing/2014/main" val="1929733868"/>
                    </a:ext>
                  </a:extLst>
                </a:gridCol>
              </a:tblGrid>
              <a:tr h="345303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/>
                        <a:t>1968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/>
                        <a:t>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10574"/>
                  </a:ext>
                </a:extLst>
              </a:tr>
              <a:tr h="345303">
                <a:tc>
                  <a:txBody>
                    <a:bodyPr/>
                    <a:lstStyle/>
                    <a:p>
                      <a:r>
                        <a:rPr lang="sv-SE" b="0"/>
                        <a:t>Kvinnor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74,1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84,3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208078"/>
                  </a:ext>
                </a:extLst>
              </a:tr>
              <a:tr h="345303">
                <a:tc>
                  <a:txBody>
                    <a:bodyPr/>
                    <a:lstStyle/>
                    <a:p>
                      <a:r>
                        <a:rPr lang="sv-SE" b="0"/>
                        <a:t>Män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70,2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80,6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799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955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397B19-8899-4CDC-A3FB-9B119E05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3401"/>
            <a:ext cx="11247697" cy="987424"/>
          </a:xfrm>
        </p:spPr>
        <p:txBody>
          <a:bodyPr anchor="b">
            <a:normAutofit/>
          </a:bodyPr>
          <a:lstStyle/>
          <a:p>
            <a:r>
              <a:rPr lang="sv-SE" sz="3300"/>
              <a:t>Sjunkande dödlighet för kvinnor i befolkningen från 1969 till 2020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A151A851-F999-4F0E-9EAB-B90B22649E0B}"/>
              </a:ext>
            </a:extLst>
          </p:cNvPr>
          <p:cNvSpPr txBox="1"/>
          <p:nvPr/>
        </p:nvSpPr>
        <p:spPr>
          <a:xfrm>
            <a:off x="95324" y="6642556"/>
            <a:ext cx="16787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/>
              <a:t>Figur 2.1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B0C01D8-D86E-4712-B926-2B9A2A357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25" y="1716088"/>
            <a:ext cx="8185150" cy="4092575"/>
          </a:xfrm>
          <a:prstGeom prst="rect">
            <a:avLst/>
          </a:prstGeom>
          <a:noFill/>
        </p:spPr>
      </p:pic>
      <p:cxnSp>
        <p:nvCxnSpPr>
          <p:cNvPr id="4" name="Rak pilkoppling 3">
            <a:extLst>
              <a:ext uri="{FF2B5EF4-FFF2-40B4-BE49-F238E27FC236}">
                <a16:creationId xmlns:a16="http://schemas.microsoft.com/office/drawing/2014/main" id="{A383261B-AF07-4E65-B84A-BD722BB9DB96}"/>
              </a:ext>
            </a:extLst>
          </p:cNvPr>
          <p:cNvCxnSpPr/>
          <p:nvPr/>
        </p:nvCxnSpPr>
        <p:spPr>
          <a:xfrm flipH="1">
            <a:off x="8611986" y="2319250"/>
            <a:ext cx="13217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753B49DD-559C-4897-A175-43310E36337C}"/>
              </a:ext>
            </a:extLst>
          </p:cNvPr>
          <p:cNvCxnSpPr/>
          <p:nvPr/>
        </p:nvCxnSpPr>
        <p:spPr>
          <a:xfrm flipH="1">
            <a:off x="8611986" y="2463338"/>
            <a:ext cx="132172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ruta 5">
            <a:extLst>
              <a:ext uri="{FF2B5EF4-FFF2-40B4-BE49-F238E27FC236}">
                <a16:creationId xmlns:a16="http://schemas.microsoft.com/office/drawing/2014/main" id="{A5A690E5-D841-41E8-B1E4-5EDDD78F6558}"/>
              </a:ext>
            </a:extLst>
          </p:cNvPr>
          <p:cNvSpPr txBox="1"/>
          <p:nvPr/>
        </p:nvSpPr>
        <p:spPr>
          <a:xfrm>
            <a:off x="9933709" y="2123343"/>
            <a:ext cx="723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/>
              <a:t>21%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235A8D4B-B11B-489C-92AF-74D3EE3AF947}"/>
              </a:ext>
            </a:extLst>
          </p:cNvPr>
          <p:cNvSpPr txBox="1"/>
          <p:nvPr/>
        </p:nvSpPr>
        <p:spPr>
          <a:xfrm>
            <a:off x="9935744" y="2337347"/>
            <a:ext cx="723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/>
              <a:t>14%</a:t>
            </a:r>
          </a:p>
        </p:txBody>
      </p:sp>
    </p:spTree>
    <p:extLst>
      <p:ext uri="{BB962C8B-B14F-4D97-AF65-F5344CB8AC3E}">
        <p14:creationId xmlns:p14="http://schemas.microsoft.com/office/powerpoint/2010/main" val="198997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397B19-8899-4CDC-A3FB-9B119E05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3401"/>
            <a:ext cx="11247697" cy="987424"/>
          </a:xfrm>
        </p:spPr>
        <p:txBody>
          <a:bodyPr anchor="b">
            <a:normAutofit/>
          </a:bodyPr>
          <a:lstStyle/>
          <a:p>
            <a:r>
              <a:rPr lang="sv-SE" sz="3300"/>
              <a:t>Sjunkande dödlighet för män i befolkningen från 1969 till 2020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A151A851-F999-4F0E-9EAB-B90B22649E0B}"/>
              </a:ext>
            </a:extLst>
          </p:cNvPr>
          <p:cNvSpPr txBox="1"/>
          <p:nvPr/>
        </p:nvSpPr>
        <p:spPr>
          <a:xfrm>
            <a:off x="95324" y="6642556"/>
            <a:ext cx="16787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/>
              <a:t>Figur 2.1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6D9EE48-C583-49B5-8E08-D900E8228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62" y="1716088"/>
            <a:ext cx="8185150" cy="4092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1855821"/>
      </p:ext>
    </p:extLst>
  </p:cSld>
  <p:clrMapOvr>
    <a:masterClrMapping/>
  </p:clrMapOvr>
</p:sld>
</file>

<file path=ppt/theme/theme1.xml><?xml version="1.0" encoding="utf-8"?>
<a:theme xmlns:a="http://schemas.openxmlformats.org/drawingml/2006/main" name="Svensk Försäkring">
  <a:themeElements>
    <a:clrScheme name="Svensk Försäkring">
      <a:dk1>
        <a:sysClr val="windowText" lastClr="000000"/>
      </a:dk1>
      <a:lt1>
        <a:sysClr val="window" lastClr="FFFFFF"/>
      </a:lt1>
      <a:dk2>
        <a:srgbClr val="6679BB"/>
      </a:dk2>
      <a:lt2>
        <a:srgbClr val="F2F2F2"/>
      </a:lt2>
      <a:accent1>
        <a:srgbClr val="6679BB"/>
      </a:accent1>
      <a:accent2>
        <a:srgbClr val="FFD478"/>
      </a:accent2>
      <a:accent3>
        <a:srgbClr val="E93E84"/>
      </a:accent3>
      <a:accent4>
        <a:srgbClr val="C6DE89"/>
      </a:accent4>
      <a:accent5>
        <a:srgbClr val="BBC6E5"/>
      </a:accent5>
      <a:accent6>
        <a:srgbClr val="F494BC"/>
      </a:accent6>
      <a:hlink>
        <a:srgbClr val="0563C1"/>
      </a:hlink>
      <a:folHlink>
        <a:srgbClr val="800080"/>
      </a:folHlink>
    </a:clrScheme>
    <a:fontScheme name="SFAD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vensk Försäkring.potx" id="{B52797E6-72AB-4AFD-9DA5-3AEEC7811FFC}" vid="{1BBDB200-9397-4DBE-8707-E0EA110C888F}"/>
    </a:ext>
  </a:extLst>
</a:theme>
</file>

<file path=ppt/theme/theme2.xml><?xml version="1.0" encoding="utf-8"?>
<a:theme xmlns:a="http://schemas.openxmlformats.org/drawingml/2006/main" name="1_Svensk Försäkring">
  <a:themeElements>
    <a:clrScheme name="Svensk Försäkri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679BB"/>
      </a:accent1>
      <a:accent2>
        <a:srgbClr val="FFD478"/>
      </a:accent2>
      <a:accent3>
        <a:srgbClr val="E93E84"/>
      </a:accent3>
      <a:accent4>
        <a:srgbClr val="C6DE89"/>
      </a:accent4>
      <a:accent5>
        <a:srgbClr val="BBC6E5"/>
      </a:accent5>
      <a:accent6>
        <a:srgbClr val="F494BC"/>
      </a:accent6>
      <a:hlink>
        <a:srgbClr val="0000FF"/>
      </a:hlink>
      <a:folHlink>
        <a:srgbClr val="800080"/>
      </a:folHlink>
    </a:clrScheme>
    <a:fontScheme name="SFAD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vensk försäkring - mall.potx" id="{0768DD5B-F30D-4805-A793-9848A44BBA26}" vid="{C553EAA8-96E6-4C83-8A1D-E5E87B3C739A}"/>
    </a:ext>
  </a:extLst>
</a:theme>
</file>

<file path=ppt/theme/theme3.xml><?xml version="1.0" encoding="utf-8"?>
<a:theme xmlns:a="http://schemas.openxmlformats.org/drawingml/2006/main" name="Office-tema">
  <a:themeElements>
    <a:clrScheme name="Svensk Försäkri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679BB"/>
      </a:accent1>
      <a:accent2>
        <a:srgbClr val="FFD478"/>
      </a:accent2>
      <a:accent3>
        <a:srgbClr val="E93E84"/>
      </a:accent3>
      <a:accent4>
        <a:srgbClr val="C6DE89"/>
      </a:accent4>
      <a:accent5>
        <a:srgbClr val="BBC6E5"/>
      </a:accent5>
      <a:accent6>
        <a:srgbClr val="F494BC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Svensk Försäkri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679BB"/>
      </a:accent1>
      <a:accent2>
        <a:srgbClr val="FFD478"/>
      </a:accent2>
      <a:accent3>
        <a:srgbClr val="E93E84"/>
      </a:accent3>
      <a:accent4>
        <a:srgbClr val="C6DE89"/>
      </a:accent4>
      <a:accent5>
        <a:srgbClr val="BBC6E5"/>
      </a:accent5>
      <a:accent6>
        <a:srgbClr val="F494BC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CF5C641-C024-4916-894A-E10564517497}">
  <we:reference id="7535a5e5-1a53-4c27-a28c-f0f9fd23e10a" version="1.0.0.3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FBEA527947CC14B8634AC7FC05091EC" ma:contentTypeVersion="5" ma:contentTypeDescription="Skapa ett nytt dokument." ma:contentTypeScope="" ma:versionID="86f03815d0b098d0cca70dd6c1b9fc2d">
  <xsd:schema xmlns:xsd="http://www.w3.org/2001/XMLSchema" xmlns:xs="http://www.w3.org/2001/XMLSchema" xmlns:p="http://schemas.microsoft.com/office/2006/metadata/properties" xmlns:ns2="0b3b04a9-5707-42b2-989e-2ca7a7334ab7" targetNamespace="http://schemas.microsoft.com/office/2006/metadata/properties" ma:root="true" ma:fieldsID="b15c1f2a5e61019d0e42c23b9671ba5c" ns2:_="">
    <xsd:import namespace="0b3b04a9-5707-42b2-989e-2ca7a7334a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3b04a9-5707-42b2-989e-2ca7a7334a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94BBE1-6B10-4828-936C-94C1A7C397F3}">
  <ds:schemaRefs>
    <ds:schemaRef ds:uri="0b3b04a9-5707-42b2-989e-2ca7a7334a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CEBAD6A-AFE5-46E0-9A90-AF4AB80FFB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ABDA6A-1F6C-4B42-8544-08E5AE6AC91F}">
  <ds:schemaRefs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0b3b04a9-5707-42b2-989e-2ca7a7334ab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Svensk Försäkring</Template>
  <TotalTime>0</TotalTime>
  <Words>511</Words>
  <Application>Microsoft Office PowerPoint</Application>
  <PresentationFormat>Bredbild</PresentationFormat>
  <Paragraphs>162</Paragraphs>
  <Slides>27</Slides>
  <Notes>24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27</vt:i4>
      </vt:variant>
    </vt:vector>
  </HeadingPairs>
  <TitlesOfParts>
    <vt:vector size="35" baseType="lpstr">
      <vt:lpstr>Abadi</vt:lpstr>
      <vt:lpstr>Arial</vt:lpstr>
      <vt:lpstr>Calibri</vt:lpstr>
      <vt:lpstr>Cambria Math</vt:lpstr>
      <vt:lpstr>Symbol</vt:lpstr>
      <vt:lpstr>Verdana</vt:lpstr>
      <vt:lpstr>Svensk Försäkring</vt:lpstr>
      <vt:lpstr>1_Svensk Försäkring</vt:lpstr>
      <vt:lpstr>Försäkrade i Sverige</vt:lpstr>
      <vt:lpstr>Syfte </vt:lpstr>
      <vt:lpstr>Undersökningens genomförande</vt:lpstr>
      <vt:lpstr>Underlag för undersökningen</vt:lpstr>
      <vt:lpstr>Resultat – inga ändrade slutsatser från tidigare DUS</vt:lpstr>
      <vt:lpstr>Befolkningsdödligheten</vt:lpstr>
      <vt:lpstr>Sveriges befolkning lever allt längre</vt:lpstr>
      <vt:lpstr>Sjunkande dödlighet för kvinnor i befolkningen från 1969 till 2020</vt:lpstr>
      <vt:lpstr>Sjunkande dödlighet för män i befolkningen från 1969 till 2020</vt:lpstr>
      <vt:lpstr>Dödssannolikheten ökar med ålder och sjunker över tid</vt:lpstr>
      <vt:lpstr>Befolkningsdödlighet prognostiseras med  Lee-Cartermodell</vt:lpstr>
      <vt:lpstr>Dödlighetsprognoser för 90-talister</vt:lpstr>
      <vt:lpstr>Dödlighetsprognoser för alla födelsegenerationer</vt:lpstr>
      <vt:lpstr>Modellutvärdering DUS14</vt:lpstr>
      <vt:lpstr>Försäkringsdödligheten</vt:lpstr>
      <vt:lpstr>Kvoter mellan försäkrade och befolkningen används för framskrivning</vt:lpstr>
      <vt:lpstr>Försäkringsdödligheten kommer att sjunka över tid</vt:lpstr>
      <vt:lpstr>De försäkrade förväntas leva längre än befolkningen</vt:lpstr>
      <vt:lpstr>Makehamanpassning</vt:lpstr>
      <vt:lpstr>God Makehamanpassning för äldre, mindre bra för yngre försäkrade</vt:lpstr>
      <vt:lpstr>Jämförelse mot DUS14</vt:lpstr>
      <vt:lpstr>Skillnader i resultat mot DUS14</vt:lpstr>
      <vt:lpstr>Obligatoriskt försäkrade lever två månader längre i DUS21</vt:lpstr>
      <vt:lpstr>Frivilligt försäkrade och tjänstemän lever 2,5 månader kortare i DUS21 </vt:lpstr>
      <vt:lpstr>Sammanfattning</vt:lpstr>
      <vt:lpstr>Vägen framåt</vt:lpstr>
      <vt:lpstr>Rapport och dataunderlag på www.svenskforsakring.se   Frågor till kia.buranakol.issa@insurancesweden.se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/>
  <cp:lastModifiedBy>Buranakol Issa, Kia</cp:lastModifiedBy>
  <cp:revision>1</cp:revision>
  <dcterms:created xsi:type="dcterms:W3CDTF">2021-11-19T12:57:30Z</dcterms:created>
  <dcterms:modified xsi:type="dcterms:W3CDTF">2021-12-01T12:39:22Z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0x010100BFBEA527947CC14B8634AC7FC05091EC</vt:lpwstr>
  </property>
  <property fmtid="{D5CDD505-2E9C-101B-9397-08002B2CF9AE}" pid="3" name="sbLibrary">
    <vt:lpwstr>sb1</vt:lpwstr>
  </property>
</Properties>
</file>